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60" r:id="rId4"/>
    <p:sldId id="258" r:id="rId5"/>
    <p:sldId id="259" r:id="rId6"/>
    <p:sldId id="261" r:id="rId7"/>
    <p:sldId id="262" r:id="rId8"/>
    <p:sldId id="264" r:id="rId9"/>
    <p:sldId id="263" r:id="rId10"/>
    <p:sldId id="265" r:id="rId11"/>
    <p:sldId id="266" r:id="rId12"/>
    <p:sldId id="267" r:id="rId13"/>
    <p:sldId id="268" r:id="rId14"/>
    <p:sldId id="269" r:id="rId15"/>
    <p:sldId id="270" r:id="rId16"/>
    <p:sldId id="274" r:id="rId17"/>
    <p:sldId id="271" r:id="rId18"/>
    <p:sldId id="275" r:id="rId19"/>
    <p:sldId id="273" r:id="rId20"/>
    <p:sldId id="276" r:id="rId21"/>
    <p:sldId id="277" r:id="rId22"/>
    <p:sldId id="272"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8F92DA-0C13-4D09-9A14-35654D6ED445}" v="1481" dt="2024-03-31T15:43:03.464"/>
    <p1510:client id="{8A5D61E3-4509-4CFA-A95E-CCBED4190AAC}" v="1529" dt="2024-03-30T23:47:22.243"/>
    <p1510:client id="{D79F413B-AF97-4F21-BBCE-A376C7411714}" v="171" dt="2024-03-30T15:38:28.6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dirty="0"/>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3/31/2024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28155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dirty="0"/>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11220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dirty="0"/>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89864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dirty="0"/>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85414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dirty="0"/>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696038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dirty="0"/>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63166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16043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99555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dirty="0"/>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29479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12183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3/31/2024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2552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3/31/2024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63402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3/31/2024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90503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3/31/2024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93122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dirty="0"/>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62987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4426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3/31/2024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51231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260073"/>
            <a:ext cx="9144000" cy="2387600"/>
          </a:xfrm>
        </p:spPr>
        <p:txBody>
          <a:bodyPr/>
          <a:lstStyle/>
          <a:p>
            <a:pPr algn="ctr"/>
            <a:r>
              <a:rPr lang="en-US" dirty="0"/>
              <a:t>Car Damage Detection</a:t>
            </a:r>
          </a:p>
        </p:txBody>
      </p:sp>
      <p:sp>
        <p:nvSpPr>
          <p:cNvPr id="3" name="Subtitle 2"/>
          <p:cNvSpPr>
            <a:spLocks noGrp="1"/>
          </p:cNvSpPr>
          <p:nvPr>
            <p:ph type="subTitle" idx="1"/>
          </p:nvPr>
        </p:nvSpPr>
        <p:spPr>
          <a:xfrm>
            <a:off x="9621646" y="4777379"/>
            <a:ext cx="1882966" cy="1126283"/>
          </a:xfrm>
        </p:spPr>
        <p:txBody>
          <a:bodyPr/>
          <a:lstStyle/>
          <a:p>
            <a:pPr marL="285750" indent="-285750">
              <a:buFont typeface="Calibri" charset="2"/>
              <a:buChar char="-"/>
            </a:pPr>
            <a:r>
              <a:rPr lang="en-US" dirty="0" err="1"/>
              <a:t>Diljyot</a:t>
            </a:r>
            <a:r>
              <a:rPr lang="en-US" dirty="0"/>
              <a:t> Singh</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p:txBody>
          <a:bodyPr/>
          <a:lstStyle/>
          <a:p>
            <a:r>
              <a:rPr lang="en-US" dirty="0"/>
              <a:t>Architecture  - Object Detection</a:t>
            </a:r>
          </a:p>
        </p:txBody>
      </p:sp>
      <p:sp>
        <p:nvSpPr>
          <p:cNvPr id="3" name="Content Placeholder 2">
            <a:extLst>
              <a:ext uri="{FF2B5EF4-FFF2-40B4-BE49-F238E27FC236}">
                <a16:creationId xmlns:a16="http://schemas.microsoft.com/office/drawing/2014/main" id="{28EC6CDD-9F3C-5BE6-6F98-B33300388BBC}"/>
              </a:ext>
            </a:extLst>
          </p:cNvPr>
          <p:cNvSpPr>
            <a:spLocks noGrp="1"/>
          </p:cNvSpPr>
          <p:nvPr>
            <p:ph idx="1"/>
          </p:nvPr>
        </p:nvSpPr>
        <p:spPr/>
        <p:txBody>
          <a:bodyPr vert="horz" lIns="91440" tIns="45720" rIns="91440" bIns="45720" rtlCol="0" anchor="t">
            <a:normAutofit/>
          </a:bodyPr>
          <a:lstStyle/>
          <a:p>
            <a:r>
              <a:rPr lang="en-US" b="1" u="sng" dirty="0"/>
              <a:t>Region of Interest (ROI) Pooling</a:t>
            </a:r>
          </a:p>
          <a:p>
            <a:pPr lvl="1">
              <a:buFont typeface="Courier New" charset="2"/>
              <a:buChar char="o"/>
            </a:pPr>
            <a:r>
              <a:rPr lang="en-US" dirty="0"/>
              <a:t>For each ROI,  we need to have a definite size for the fully connected layers.</a:t>
            </a:r>
          </a:p>
          <a:p>
            <a:endParaRPr lang="en-US" dirty="0"/>
          </a:p>
        </p:txBody>
      </p:sp>
      <p:pic>
        <p:nvPicPr>
          <p:cNvPr id="4" name="Picture 3">
            <a:extLst>
              <a:ext uri="{FF2B5EF4-FFF2-40B4-BE49-F238E27FC236}">
                <a16:creationId xmlns:a16="http://schemas.microsoft.com/office/drawing/2014/main" id="{A2B3BE11-2393-EBF2-FAC9-DFC939F577D5}"/>
              </a:ext>
            </a:extLst>
          </p:cNvPr>
          <p:cNvPicPr>
            <a:picLocks noChangeAspect="1"/>
          </p:cNvPicPr>
          <p:nvPr/>
        </p:nvPicPr>
        <p:blipFill>
          <a:blip r:embed="rId2"/>
          <a:stretch>
            <a:fillRect/>
          </a:stretch>
        </p:blipFill>
        <p:spPr>
          <a:xfrm>
            <a:off x="3814763" y="3168590"/>
            <a:ext cx="6747833" cy="2806819"/>
          </a:xfrm>
          <a:prstGeom prst="rect">
            <a:avLst/>
          </a:prstGeom>
        </p:spPr>
      </p:pic>
    </p:spTree>
    <p:extLst>
      <p:ext uri="{BB962C8B-B14F-4D97-AF65-F5344CB8AC3E}">
        <p14:creationId xmlns:p14="http://schemas.microsoft.com/office/powerpoint/2010/main" val="20680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p:txBody>
          <a:bodyPr/>
          <a:lstStyle/>
          <a:p>
            <a:r>
              <a:rPr lang="en-US" dirty="0"/>
              <a:t>Architecture  - Object Detection</a:t>
            </a:r>
          </a:p>
        </p:txBody>
      </p:sp>
      <p:sp>
        <p:nvSpPr>
          <p:cNvPr id="3" name="Content Placeholder 2">
            <a:extLst>
              <a:ext uri="{FF2B5EF4-FFF2-40B4-BE49-F238E27FC236}">
                <a16:creationId xmlns:a16="http://schemas.microsoft.com/office/drawing/2014/main" id="{28EC6CDD-9F3C-5BE6-6F98-B33300388BBC}"/>
              </a:ext>
            </a:extLst>
          </p:cNvPr>
          <p:cNvSpPr>
            <a:spLocks noGrp="1"/>
          </p:cNvSpPr>
          <p:nvPr>
            <p:ph idx="1"/>
          </p:nvPr>
        </p:nvSpPr>
        <p:spPr>
          <a:xfrm>
            <a:off x="2402306" y="2981864"/>
            <a:ext cx="8915400" cy="3777622"/>
          </a:xfrm>
        </p:spPr>
        <p:txBody>
          <a:bodyPr vert="horz" lIns="91440" tIns="45720" rIns="91440" bIns="45720" rtlCol="0" anchor="t">
            <a:normAutofit/>
          </a:bodyPr>
          <a:lstStyle/>
          <a:p>
            <a:endParaRPr lang="en-US" b="1" u="sng" dirty="0"/>
          </a:p>
          <a:p>
            <a:endParaRPr lang="en-US" dirty="0"/>
          </a:p>
        </p:txBody>
      </p:sp>
      <p:pic>
        <p:nvPicPr>
          <p:cNvPr id="5" name="Picture 4" descr="One RoI">
            <a:extLst>
              <a:ext uri="{FF2B5EF4-FFF2-40B4-BE49-F238E27FC236}">
                <a16:creationId xmlns:a16="http://schemas.microsoft.com/office/drawing/2014/main" id="{914505DB-2F98-4C71-1143-D0C487E56ED9}"/>
              </a:ext>
            </a:extLst>
          </p:cNvPr>
          <p:cNvPicPr>
            <a:picLocks noChangeAspect="1"/>
          </p:cNvPicPr>
          <p:nvPr/>
        </p:nvPicPr>
        <p:blipFill>
          <a:blip r:embed="rId2"/>
          <a:stretch>
            <a:fillRect/>
          </a:stretch>
        </p:blipFill>
        <p:spPr>
          <a:xfrm>
            <a:off x="385312" y="2980427"/>
            <a:ext cx="2996242" cy="2981865"/>
          </a:xfrm>
          <a:prstGeom prst="rect">
            <a:avLst/>
          </a:prstGeom>
        </p:spPr>
      </p:pic>
      <p:pic>
        <p:nvPicPr>
          <p:cNvPr id="6" name="Picture 5" descr="RoI quantized">
            <a:extLst>
              <a:ext uri="{FF2B5EF4-FFF2-40B4-BE49-F238E27FC236}">
                <a16:creationId xmlns:a16="http://schemas.microsoft.com/office/drawing/2014/main" id="{055F9AAD-001E-B9A5-6CA5-0685D5705835}"/>
              </a:ext>
            </a:extLst>
          </p:cNvPr>
          <p:cNvPicPr>
            <a:picLocks noChangeAspect="1"/>
          </p:cNvPicPr>
          <p:nvPr/>
        </p:nvPicPr>
        <p:blipFill>
          <a:blip r:embed="rId3"/>
          <a:stretch>
            <a:fillRect/>
          </a:stretch>
        </p:blipFill>
        <p:spPr>
          <a:xfrm>
            <a:off x="4240062" y="2421146"/>
            <a:ext cx="3740630" cy="3712234"/>
          </a:xfrm>
          <a:prstGeom prst="rect">
            <a:avLst/>
          </a:prstGeom>
        </p:spPr>
      </p:pic>
      <p:sp>
        <p:nvSpPr>
          <p:cNvPr id="7" name="TextBox 6">
            <a:extLst>
              <a:ext uri="{FF2B5EF4-FFF2-40B4-BE49-F238E27FC236}">
                <a16:creationId xmlns:a16="http://schemas.microsoft.com/office/drawing/2014/main" id="{F5B69034-DE99-C3C1-8A1F-4C7A2915DE10}"/>
              </a:ext>
            </a:extLst>
          </p:cNvPr>
          <p:cNvSpPr txBox="1"/>
          <p:nvPr/>
        </p:nvSpPr>
        <p:spPr>
          <a:xfrm>
            <a:off x="5010324" y="6142450"/>
            <a:ext cx="15383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16 X 32 = 512 pixels</a:t>
            </a:r>
          </a:p>
        </p:txBody>
      </p:sp>
      <p:pic>
        <p:nvPicPr>
          <p:cNvPr id="8" name="Picture 7" descr="Quantization losses">
            <a:extLst>
              <a:ext uri="{FF2B5EF4-FFF2-40B4-BE49-F238E27FC236}">
                <a16:creationId xmlns:a16="http://schemas.microsoft.com/office/drawing/2014/main" id="{6FE226E3-A589-3D20-93EC-D8D756B510FC}"/>
              </a:ext>
            </a:extLst>
          </p:cNvPr>
          <p:cNvPicPr>
            <a:picLocks noChangeAspect="1"/>
          </p:cNvPicPr>
          <p:nvPr/>
        </p:nvPicPr>
        <p:blipFill>
          <a:blip r:embed="rId4"/>
          <a:stretch>
            <a:fillRect/>
          </a:stretch>
        </p:blipFill>
        <p:spPr>
          <a:xfrm>
            <a:off x="8678174" y="2497685"/>
            <a:ext cx="3562708" cy="3573534"/>
          </a:xfrm>
          <a:prstGeom prst="rect">
            <a:avLst/>
          </a:prstGeom>
        </p:spPr>
      </p:pic>
      <p:sp>
        <p:nvSpPr>
          <p:cNvPr id="9" name="Arrow: Right 8">
            <a:extLst>
              <a:ext uri="{FF2B5EF4-FFF2-40B4-BE49-F238E27FC236}">
                <a16:creationId xmlns:a16="http://schemas.microsoft.com/office/drawing/2014/main" id="{45A517C5-47D6-3B2C-3DBB-3D840F33F452}"/>
              </a:ext>
            </a:extLst>
          </p:cNvPr>
          <p:cNvSpPr/>
          <p:nvPr/>
        </p:nvSpPr>
        <p:spPr>
          <a:xfrm>
            <a:off x="3486325" y="4267494"/>
            <a:ext cx="747622" cy="6182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9A70D752-50FC-F80B-B8A6-B3D0FB220C15}"/>
              </a:ext>
            </a:extLst>
          </p:cNvPr>
          <p:cNvSpPr/>
          <p:nvPr/>
        </p:nvSpPr>
        <p:spPr>
          <a:xfrm>
            <a:off x="7853723" y="4287401"/>
            <a:ext cx="819508" cy="6038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BB5504B-4ED9-DB43-6D3B-AFA79E9B4574}"/>
              </a:ext>
            </a:extLst>
          </p:cNvPr>
          <p:cNvSpPr txBox="1"/>
          <p:nvPr/>
        </p:nvSpPr>
        <p:spPr>
          <a:xfrm>
            <a:off x="3561530" y="3935340"/>
            <a:ext cx="68458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dirty="0"/>
              <a:t>VGG</a:t>
            </a:r>
          </a:p>
        </p:txBody>
      </p:sp>
      <p:sp>
        <p:nvSpPr>
          <p:cNvPr id="12" name="TextBox 11">
            <a:extLst>
              <a:ext uri="{FF2B5EF4-FFF2-40B4-BE49-F238E27FC236}">
                <a16:creationId xmlns:a16="http://schemas.microsoft.com/office/drawing/2014/main" id="{E59BB861-B54F-5636-BB0E-CCCC6EAB5EC4}"/>
              </a:ext>
            </a:extLst>
          </p:cNvPr>
          <p:cNvSpPr txBox="1"/>
          <p:nvPr/>
        </p:nvSpPr>
        <p:spPr>
          <a:xfrm>
            <a:off x="7644699" y="4007226"/>
            <a:ext cx="140345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dirty="0"/>
              <a:t>Quantization</a:t>
            </a:r>
          </a:p>
        </p:txBody>
      </p:sp>
      <p:sp>
        <p:nvSpPr>
          <p:cNvPr id="14" name="TextBox 13">
            <a:extLst>
              <a:ext uri="{FF2B5EF4-FFF2-40B4-BE49-F238E27FC236}">
                <a16:creationId xmlns:a16="http://schemas.microsoft.com/office/drawing/2014/main" id="{B2A01241-B34B-0080-4D42-D67474BD2089}"/>
              </a:ext>
            </a:extLst>
          </p:cNvPr>
          <p:cNvSpPr txBox="1"/>
          <p:nvPr/>
        </p:nvSpPr>
        <p:spPr>
          <a:xfrm>
            <a:off x="2395268" y="1805796"/>
            <a:ext cx="8796067"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solidFill>
                  <a:srgbClr val="404040"/>
                </a:solidFill>
                <a:cs typeface="Arial"/>
              </a:rPr>
              <a:t>Region of Interest (ROI) Pooling</a:t>
            </a:r>
            <a:r>
              <a:rPr lang="en-US" dirty="0">
                <a:cs typeface="Arial"/>
              </a:rPr>
              <a:t>​</a:t>
            </a:r>
            <a:endParaRPr lang="en-US" dirty="0"/>
          </a:p>
          <a:p>
            <a:pPr marL="0" lvl="1"/>
            <a:endParaRPr lang="en-US" sz="1600" dirty="0">
              <a:solidFill>
                <a:srgbClr val="404040"/>
              </a:solidFill>
              <a:cs typeface="Arial"/>
            </a:endParaRPr>
          </a:p>
        </p:txBody>
      </p:sp>
    </p:spTree>
    <p:extLst>
      <p:ext uri="{BB962C8B-B14F-4D97-AF65-F5344CB8AC3E}">
        <p14:creationId xmlns:p14="http://schemas.microsoft.com/office/powerpoint/2010/main" val="1972144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p:txBody>
          <a:bodyPr/>
          <a:lstStyle/>
          <a:p>
            <a:r>
              <a:rPr lang="en-US" dirty="0"/>
              <a:t>Architecture  - Object Detection</a:t>
            </a:r>
          </a:p>
        </p:txBody>
      </p:sp>
      <p:sp>
        <p:nvSpPr>
          <p:cNvPr id="3" name="Content Placeholder 2">
            <a:extLst>
              <a:ext uri="{FF2B5EF4-FFF2-40B4-BE49-F238E27FC236}">
                <a16:creationId xmlns:a16="http://schemas.microsoft.com/office/drawing/2014/main" id="{28EC6CDD-9F3C-5BE6-6F98-B33300388BBC}"/>
              </a:ext>
            </a:extLst>
          </p:cNvPr>
          <p:cNvSpPr>
            <a:spLocks noGrp="1"/>
          </p:cNvSpPr>
          <p:nvPr>
            <p:ph idx="1"/>
          </p:nvPr>
        </p:nvSpPr>
        <p:spPr/>
        <p:txBody>
          <a:bodyPr vert="horz" lIns="91440" tIns="45720" rIns="91440" bIns="45720" rtlCol="0" anchor="t">
            <a:normAutofit/>
          </a:bodyPr>
          <a:lstStyle/>
          <a:p>
            <a:r>
              <a:rPr lang="en-US" b="1" u="sng" dirty="0"/>
              <a:t>Region of Interest (ROI) Pooling</a:t>
            </a:r>
          </a:p>
          <a:p>
            <a:pPr lvl="1">
              <a:buFont typeface="Courier New" charset="2"/>
              <a:buChar char="o"/>
            </a:pPr>
            <a:r>
              <a:rPr lang="en-US" dirty="0"/>
              <a:t>For example, we are considering 3X3 feature vector for each region. In order to have a 3X3 feature vector we need to scale down each ROI into 3X3 using pooling.</a:t>
            </a:r>
          </a:p>
          <a:p>
            <a:endParaRPr lang="en-US" dirty="0"/>
          </a:p>
        </p:txBody>
      </p:sp>
      <p:pic>
        <p:nvPicPr>
          <p:cNvPr id="5" name="Picture 4" descr="Roi Mapping">
            <a:extLst>
              <a:ext uri="{FF2B5EF4-FFF2-40B4-BE49-F238E27FC236}">
                <a16:creationId xmlns:a16="http://schemas.microsoft.com/office/drawing/2014/main" id="{FC3B2B01-D6BD-EF69-B5CB-9F2E87850C39}"/>
              </a:ext>
            </a:extLst>
          </p:cNvPr>
          <p:cNvPicPr>
            <a:picLocks noChangeAspect="1"/>
          </p:cNvPicPr>
          <p:nvPr/>
        </p:nvPicPr>
        <p:blipFill>
          <a:blip r:embed="rId2"/>
          <a:stretch>
            <a:fillRect/>
          </a:stretch>
        </p:blipFill>
        <p:spPr>
          <a:xfrm>
            <a:off x="4005533" y="3647952"/>
            <a:ext cx="6236896" cy="2811379"/>
          </a:xfrm>
          <a:prstGeom prst="rect">
            <a:avLst/>
          </a:prstGeom>
        </p:spPr>
      </p:pic>
    </p:spTree>
    <p:extLst>
      <p:ext uri="{BB962C8B-B14F-4D97-AF65-F5344CB8AC3E}">
        <p14:creationId xmlns:p14="http://schemas.microsoft.com/office/powerpoint/2010/main" val="3909015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p:txBody>
          <a:bodyPr/>
          <a:lstStyle/>
          <a:p>
            <a:r>
              <a:rPr lang="en-US" dirty="0"/>
              <a:t>Architecture  - Object Detection</a:t>
            </a:r>
          </a:p>
        </p:txBody>
      </p:sp>
      <p:sp>
        <p:nvSpPr>
          <p:cNvPr id="3" name="Content Placeholder 2">
            <a:extLst>
              <a:ext uri="{FF2B5EF4-FFF2-40B4-BE49-F238E27FC236}">
                <a16:creationId xmlns:a16="http://schemas.microsoft.com/office/drawing/2014/main" id="{28EC6CDD-9F3C-5BE6-6F98-B33300388BBC}"/>
              </a:ext>
            </a:extLst>
          </p:cNvPr>
          <p:cNvSpPr>
            <a:spLocks noGrp="1"/>
          </p:cNvSpPr>
          <p:nvPr>
            <p:ph idx="1"/>
          </p:nvPr>
        </p:nvSpPr>
        <p:spPr/>
        <p:txBody>
          <a:bodyPr vert="horz" lIns="91440" tIns="45720" rIns="91440" bIns="45720" rtlCol="0" anchor="t">
            <a:normAutofit/>
          </a:bodyPr>
          <a:lstStyle/>
          <a:p>
            <a:r>
              <a:rPr lang="en-US" b="1" u="sng" dirty="0"/>
              <a:t>Region of Interest (ROI) Pooling</a:t>
            </a:r>
          </a:p>
          <a:p>
            <a:pPr lvl="1">
              <a:buFont typeface="Courier New" charset="2"/>
              <a:buChar char="o"/>
            </a:pPr>
            <a:r>
              <a:rPr lang="en-US" dirty="0"/>
              <a:t>Eventually, there is massive data loss with each ROI</a:t>
            </a:r>
          </a:p>
          <a:p>
            <a:endParaRPr lang="en-US" dirty="0"/>
          </a:p>
        </p:txBody>
      </p:sp>
      <p:pic>
        <p:nvPicPr>
          <p:cNvPr id="4" name="Picture 3" descr="Data Lost">
            <a:extLst>
              <a:ext uri="{FF2B5EF4-FFF2-40B4-BE49-F238E27FC236}">
                <a16:creationId xmlns:a16="http://schemas.microsoft.com/office/drawing/2014/main" id="{964DACBA-2B25-0860-4E11-3B89D3F74EAC}"/>
              </a:ext>
            </a:extLst>
          </p:cNvPr>
          <p:cNvPicPr>
            <a:picLocks noChangeAspect="1"/>
          </p:cNvPicPr>
          <p:nvPr/>
        </p:nvPicPr>
        <p:blipFill>
          <a:blip r:embed="rId2"/>
          <a:stretch>
            <a:fillRect/>
          </a:stretch>
        </p:blipFill>
        <p:spPr>
          <a:xfrm>
            <a:off x="4685761" y="2895600"/>
            <a:ext cx="3582479" cy="3554084"/>
          </a:xfrm>
          <a:prstGeom prst="rect">
            <a:avLst/>
          </a:prstGeom>
        </p:spPr>
      </p:pic>
    </p:spTree>
    <p:extLst>
      <p:ext uri="{BB962C8B-B14F-4D97-AF65-F5344CB8AC3E}">
        <p14:creationId xmlns:p14="http://schemas.microsoft.com/office/powerpoint/2010/main" val="1555546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p:txBody>
          <a:bodyPr/>
          <a:lstStyle/>
          <a:p>
            <a:r>
              <a:rPr lang="en-US" dirty="0"/>
              <a:t>Architecture  - Object Detection</a:t>
            </a:r>
          </a:p>
        </p:txBody>
      </p:sp>
      <p:sp>
        <p:nvSpPr>
          <p:cNvPr id="6" name="Content Placeholder 5">
            <a:extLst>
              <a:ext uri="{FF2B5EF4-FFF2-40B4-BE49-F238E27FC236}">
                <a16:creationId xmlns:a16="http://schemas.microsoft.com/office/drawing/2014/main" id="{02125C30-ABBC-3DC1-C973-08C58818DD97}"/>
              </a:ext>
            </a:extLst>
          </p:cNvPr>
          <p:cNvSpPr>
            <a:spLocks noGrp="1"/>
          </p:cNvSpPr>
          <p:nvPr>
            <p:ph idx="1"/>
          </p:nvPr>
        </p:nvSpPr>
        <p:spPr>
          <a:xfrm>
            <a:off x="1970986" y="1529751"/>
            <a:ext cx="9533626" cy="4381471"/>
          </a:xfrm>
        </p:spPr>
        <p:txBody>
          <a:bodyPr vert="horz" lIns="91440" tIns="45720" rIns="91440" bIns="45720" rtlCol="0" anchor="t">
            <a:normAutofit/>
          </a:bodyPr>
          <a:lstStyle/>
          <a:p>
            <a:r>
              <a:rPr lang="en-US" b="1" u="sng" dirty="0"/>
              <a:t>Drawbacks of Fast RCNN</a:t>
            </a:r>
          </a:p>
          <a:p>
            <a:pPr lvl="1">
              <a:buFont typeface="Courier New" charset="2"/>
              <a:buChar char="o"/>
            </a:pPr>
            <a:r>
              <a:rPr lang="en-US" dirty="0"/>
              <a:t>Huge Data Loss with ROI pooling</a:t>
            </a:r>
            <a:endParaRPr lang="en-US" b="1" u="sng" dirty="0"/>
          </a:p>
          <a:p>
            <a:pPr lvl="1">
              <a:buFont typeface="Courier New" charset="2"/>
              <a:buChar char="o"/>
            </a:pPr>
            <a:r>
              <a:rPr lang="en-US" dirty="0"/>
              <a:t>The Regional Proposal Algorithm (Selective Search) is an external algorithm that was not specifically tuned for object detection at hand.</a:t>
            </a:r>
          </a:p>
          <a:p>
            <a:r>
              <a:rPr lang="en-US" b="1" u="sng" dirty="0"/>
              <a:t>Faster RCNN</a:t>
            </a:r>
          </a:p>
          <a:p>
            <a:endParaRPr lang="en-US" b="1" u="sng" dirty="0"/>
          </a:p>
        </p:txBody>
      </p:sp>
      <p:pic>
        <p:nvPicPr>
          <p:cNvPr id="3" name="Picture 2" descr="Faster RCNN Object detection. Introduction | by Achraf KHAZRI | Towards  Data Science">
            <a:extLst>
              <a:ext uri="{FF2B5EF4-FFF2-40B4-BE49-F238E27FC236}">
                <a16:creationId xmlns:a16="http://schemas.microsoft.com/office/drawing/2014/main" id="{AF6FA6E0-9495-E1A1-A09D-455E50CDAA80}"/>
              </a:ext>
            </a:extLst>
          </p:cNvPr>
          <p:cNvPicPr>
            <a:picLocks noChangeAspect="1"/>
          </p:cNvPicPr>
          <p:nvPr/>
        </p:nvPicPr>
        <p:blipFill>
          <a:blip r:embed="rId2"/>
          <a:stretch>
            <a:fillRect/>
          </a:stretch>
        </p:blipFill>
        <p:spPr>
          <a:xfrm>
            <a:off x="3186023" y="3239066"/>
            <a:ext cx="7919048" cy="3614773"/>
          </a:xfrm>
          <a:prstGeom prst="rect">
            <a:avLst/>
          </a:prstGeom>
        </p:spPr>
      </p:pic>
    </p:spTree>
    <p:extLst>
      <p:ext uri="{BB962C8B-B14F-4D97-AF65-F5344CB8AC3E}">
        <p14:creationId xmlns:p14="http://schemas.microsoft.com/office/powerpoint/2010/main" val="707646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a:xfrm>
            <a:off x="2875953" y="493481"/>
            <a:ext cx="8911687" cy="1280890"/>
          </a:xfrm>
        </p:spPr>
        <p:txBody>
          <a:bodyPr/>
          <a:lstStyle/>
          <a:p>
            <a:r>
              <a:rPr lang="en-US" dirty="0"/>
              <a:t>Architecture  - Object Detection</a:t>
            </a:r>
          </a:p>
        </p:txBody>
      </p:sp>
      <p:sp>
        <p:nvSpPr>
          <p:cNvPr id="6" name="Content Placeholder 5">
            <a:extLst>
              <a:ext uri="{FF2B5EF4-FFF2-40B4-BE49-F238E27FC236}">
                <a16:creationId xmlns:a16="http://schemas.microsoft.com/office/drawing/2014/main" id="{02125C30-ABBC-3DC1-C973-08C58818DD97}"/>
              </a:ext>
            </a:extLst>
          </p:cNvPr>
          <p:cNvSpPr>
            <a:spLocks noGrp="1"/>
          </p:cNvSpPr>
          <p:nvPr>
            <p:ph idx="1"/>
          </p:nvPr>
        </p:nvSpPr>
        <p:spPr>
          <a:xfrm>
            <a:off x="1970986" y="1529751"/>
            <a:ext cx="9533626" cy="4381471"/>
          </a:xfrm>
        </p:spPr>
        <p:txBody>
          <a:bodyPr vert="horz" lIns="91440" tIns="45720" rIns="91440" bIns="45720" rtlCol="0" anchor="t">
            <a:normAutofit/>
          </a:bodyPr>
          <a:lstStyle/>
          <a:p>
            <a:r>
              <a:rPr lang="en-US" b="1" u="sng" dirty="0"/>
              <a:t>Region Proposal Network</a:t>
            </a:r>
            <a:endParaRPr lang="en-US" b="1" u="sng"/>
          </a:p>
          <a:p>
            <a:pPr lvl="1">
              <a:buFont typeface="Courier New" charset="2"/>
              <a:buChar char="o"/>
            </a:pPr>
            <a:r>
              <a:rPr lang="en-US" b="1" dirty="0"/>
              <a:t>Anchor boxes: </a:t>
            </a:r>
            <a:r>
              <a:rPr lang="en-US" dirty="0"/>
              <a:t>Anchor boxes are bounding boxes which are placed over the whole feature map and serve as locations at which the RPN is going to search for objects. Anchor boxes could be the initial proposal regions that converges towards desired proposal regions</a:t>
            </a:r>
          </a:p>
          <a:p>
            <a:pPr marL="457200" lvl="1" indent="0">
              <a:buNone/>
            </a:pPr>
            <a:endParaRPr lang="en-US" dirty="0"/>
          </a:p>
        </p:txBody>
      </p:sp>
      <p:pic>
        <p:nvPicPr>
          <p:cNvPr id="3" name="Picture 2">
            <a:extLst>
              <a:ext uri="{FF2B5EF4-FFF2-40B4-BE49-F238E27FC236}">
                <a16:creationId xmlns:a16="http://schemas.microsoft.com/office/drawing/2014/main" id="{5823D5D0-90F0-830B-1DDB-1F4798E04672}"/>
              </a:ext>
            </a:extLst>
          </p:cNvPr>
          <p:cNvPicPr>
            <a:picLocks noChangeAspect="1"/>
          </p:cNvPicPr>
          <p:nvPr/>
        </p:nvPicPr>
        <p:blipFill>
          <a:blip r:embed="rId2"/>
          <a:stretch>
            <a:fillRect/>
          </a:stretch>
        </p:blipFill>
        <p:spPr>
          <a:xfrm>
            <a:off x="3855558" y="3019108"/>
            <a:ext cx="6728604" cy="3650219"/>
          </a:xfrm>
          <a:prstGeom prst="rect">
            <a:avLst/>
          </a:prstGeom>
        </p:spPr>
      </p:pic>
    </p:spTree>
    <p:extLst>
      <p:ext uri="{BB962C8B-B14F-4D97-AF65-F5344CB8AC3E}">
        <p14:creationId xmlns:p14="http://schemas.microsoft.com/office/powerpoint/2010/main" val="3974941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a:xfrm>
            <a:off x="2875953" y="493481"/>
            <a:ext cx="8911687" cy="1280890"/>
          </a:xfrm>
        </p:spPr>
        <p:txBody>
          <a:bodyPr/>
          <a:lstStyle/>
          <a:p>
            <a:r>
              <a:rPr lang="en-US" dirty="0"/>
              <a:t>Architecture  - Object Detection</a:t>
            </a:r>
          </a:p>
        </p:txBody>
      </p:sp>
      <p:sp>
        <p:nvSpPr>
          <p:cNvPr id="6" name="Content Placeholder 5">
            <a:extLst>
              <a:ext uri="{FF2B5EF4-FFF2-40B4-BE49-F238E27FC236}">
                <a16:creationId xmlns:a16="http://schemas.microsoft.com/office/drawing/2014/main" id="{02125C30-ABBC-3DC1-C973-08C58818DD97}"/>
              </a:ext>
            </a:extLst>
          </p:cNvPr>
          <p:cNvSpPr>
            <a:spLocks noGrp="1"/>
          </p:cNvSpPr>
          <p:nvPr>
            <p:ph idx="1"/>
          </p:nvPr>
        </p:nvSpPr>
        <p:spPr>
          <a:xfrm>
            <a:off x="1970986" y="1529751"/>
            <a:ext cx="9533626" cy="4381471"/>
          </a:xfrm>
        </p:spPr>
        <p:txBody>
          <a:bodyPr vert="horz" lIns="91440" tIns="45720" rIns="91440" bIns="45720" rtlCol="0" anchor="t">
            <a:normAutofit/>
          </a:bodyPr>
          <a:lstStyle/>
          <a:p>
            <a:r>
              <a:rPr lang="en-US" b="1" u="sng" dirty="0"/>
              <a:t>Region Proposal Network</a:t>
            </a:r>
            <a:endParaRPr lang="en-US" b="1" u="sng"/>
          </a:p>
          <a:p>
            <a:pPr lvl="1">
              <a:buFont typeface="Courier New" charset="2"/>
              <a:buChar char="o"/>
            </a:pPr>
            <a:r>
              <a:rPr lang="en-US" b="1" dirty="0"/>
              <a:t>Region offset</a:t>
            </a:r>
          </a:p>
          <a:p>
            <a:endParaRPr lang="en-US" b="1" u="sng" dirty="0"/>
          </a:p>
        </p:txBody>
      </p:sp>
      <p:pic>
        <p:nvPicPr>
          <p:cNvPr id="3" name="Picture 2">
            <a:extLst>
              <a:ext uri="{FF2B5EF4-FFF2-40B4-BE49-F238E27FC236}">
                <a16:creationId xmlns:a16="http://schemas.microsoft.com/office/drawing/2014/main" id="{0D457416-4DD9-86DD-A203-77959A12723F}"/>
              </a:ext>
            </a:extLst>
          </p:cNvPr>
          <p:cNvPicPr>
            <a:picLocks noChangeAspect="1"/>
          </p:cNvPicPr>
          <p:nvPr/>
        </p:nvPicPr>
        <p:blipFill>
          <a:blip r:embed="rId2"/>
          <a:stretch>
            <a:fillRect/>
          </a:stretch>
        </p:blipFill>
        <p:spPr>
          <a:xfrm>
            <a:off x="4250397" y="2734843"/>
            <a:ext cx="4194415" cy="3559295"/>
          </a:xfrm>
          <a:prstGeom prst="rect">
            <a:avLst/>
          </a:prstGeom>
        </p:spPr>
      </p:pic>
    </p:spTree>
    <p:extLst>
      <p:ext uri="{BB962C8B-B14F-4D97-AF65-F5344CB8AC3E}">
        <p14:creationId xmlns:p14="http://schemas.microsoft.com/office/powerpoint/2010/main" val="3825843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a:xfrm>
            <a:off x="2875953" y="493481"/>
            <a:ext cx="8911687" cy="1280890"/>
          </a:xfrm>
        </p:spPr>
        <p:txBody>
          <a:bodyPr/>
          <a:lstStyle/>
          <a:p>
            <a:r>
              <a:rPr lang="en-US" dirty="0"/>
              <a:t>Architecture  - Object Detection</a:t>
            </a:r>
          </a:p>
        </p:txBody>
      </p:sp>
      <p:sp>
        <p:nvSpPr>
          <p:cNvPr id="6" name="Content Placeholder 5">
            <a:extLst>
              <a:ext uri="{FF2B5EF4-FFF2-40B4-BE49-F238E27FC236}">
                <a16:creationId xmlns:a16="http://schemas.microsoft.com/office/drawing/2014/main" id="{02125C30-ABBC-3DC1-C973-08C58818DD97}"/>
              </a:ext>
            </a:extLst>
          </p:cNvPr>
          <p:cNvSpPr>
            <a:spLocks noGrp="1"/>
          </p:cNvSpPr>
          <p:nvPr>
            <p:ph idx="1"/>
          </p:nvPr>
        </p:nvSpPr>
        <p:spPr>
          <a:xfrm>
            <a:off x="1970986" y="1529751"/>
            <a:ext cx="9533626" cy="4381471"/>
          </a:xfrm>
        </p:spPr>
        <p:txBody>
          <a:bodyPr vert="horz" lIns="91440" tIns="45720" rIns="91440" bIns="45720" rtlCol="0" anchor="t">
            <a:normAutofit/>
          </a:bodyPr>
          <a:lstStyle/>
          <a:p>
            <a:r>
              <a:rPr lang="en-US" b="1" u="sng" dirty="0"/>
              <a:t>Region Proposal Network</a:t>
            </a:r>
            <a:endParaRPr lang="en-US" b="1" u="sng"/>
          </a:p>
          <a:p>
            <a:pPr marL="457200" lvl="1" indent="0">
              <a:buNone/>
            </a:pPr>
            <a:endParaRPr lang="en-US" b="1" dirty="0"/>
          </a:p>
        </p:txBody>
      </p:sp>
      <p:pic>
        <p:nvPicPr>
          <p:cNvPr id="4" name="Picture 3">
            <a:extLst>
              <a:ext uri="{FF2B5EF4-FFF2-40B4-BE49-F238E27FC236}">
                <a16:creationId xmlns:a16="http://schemas.microsoft.com/office/drawing/2014/main" id="{782C01FE-DFE6-2DB8-4C57-4A06BD0DF4AC}"/>
              </a:ext>
            </a:extLst>
          </p:cNvPr>
          <p:cNvPicPr>
            <a:picLocks noChangeAspect="1"/>
          </p:cNvPicPr>
          <p:nvPr/>
        </p:nvPicPr>
        <p:blipFill>
          <a:blip r:embed="rId2"/>
          <a:stretch>
            <a:fillRect/>
          </a:stretch>
        </p:blipFill>
        <p:spPr>
          <a:xfrm>
            <a:off x="2497157" y="2114282"/>
            <a:ext cx="8482989" cy="4428854"/>
          </a:xfrm>
          <a:prstGeom prst="rect">
            <a:avLst/>
          </a:prstGeom>
        </p:spPr>
      </p:pic>
    </p:spTree>
    <p:extLst>
      <p:ext uri="{BB962C8B-B14F-4D97-AF65-F5344CB8AC3E}">
        <p14:creationId xmlns:p14="http://schemas.microsoft.com/office/powerpoint/2010/main" val="1018652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a:xfrm>
            <a:off x="2875953" y="493481"/>
            <a:ext cx="8911687" cy="1280890"/>
          </a:xfrm>
        </p:spPr>
        <p:txBody>
          <a:bodyPr/>
          <a:lstStyle/>
          <a:p>
            <a:r>
              <a:rPr lang="en-US" dirty="0"/>
              <a:t>Architecture  - Object Detection</a:t>
            </a:r>
          </a:p>
        </p:txBody>
      </p:sp>
      <p:sp>
        <p:nvSpPr>
          <p:cNvPr id="6" name="Content Placeholder 5">
            <a:extLst>
              <a:ext uri="{FF2B5EF4-FFF2-40B4-BE49-F238E27FC236}">
                <a16:creationId xmlns:a16="http://schemas.microsoft.com/office/drawing/2014/main" id="{02125C30-ABBC-3DC1-C973-08C58818DD97}"/>
              </a:ext>
            </a:extLst>
          </p:cNvPr>
          <p:cNvSpPr>
            <a:spLocks noGrp="1"/>
          </p:cNvSpPr>
          <p:nvPr>
            <p:ph idx="1"/>
          </p:nvPr>
        </p:nvSpPr>
        <p:spPr>
          <a:xfrm>
            <a:off x="1970986" y="1529751"/>
            <a:ext cx="9533626" cy="4381471"/>
          </a:xfrm>
        </p:spPr>
        <p:txBody>
          <a:bodyPr vert="horz" lIns="91440" tIns="45720" rIns="91440" bIns="45720" rtlCol="0" anchor="t">
            <a:normAutofit/>
          </a:bodyPr>
          <a:lstStyle/>
          <a:p>
            <a:r>
              <a:rPr lang="en-US" b="1" u="sng" dirty="0"/>
              <a:t>Region Proposal Network</a:t>
            </a:r>
            <a:endParaRPr lang="en-US" b="1" u="sng"/>
          </a:p>
          <a:p>
            <a:pPr marL="0" indent="0">
              <a:buNone/>
            </a:pPr>
            <a:endParaRPr lang="en-US" b="1" u="sng" dirty="0"/>
          </a:p>
          <a:p>
            <a:pPr marL="457200" lvl="1" indent="0">
              <a:buNone/>
            </a:pPr>
            <a:endParaRPr lang="en-US" b="1" dirty="0"/>
          </a:p>
        </p:txBody>
      </p:sp>
      <p:pic>
        <p:nvPicPr>
          <p:cNvPr id="3" name="Picture 2">
            <a:extLst>
              <a:ext uri="{FF2B5EF4-FFF2-40B4-BE49-F238E27FC236}">
                <a16:creationId xmlns:a16="http://schemas.microsoft.com/office/drawing/2014/main" id="{E546E0D0-3253-CC5C-1688-4FD0A61BA489}"/>
              </a:ext>
            </a:extLst>
          </p:cNvPr>
          <p:cNvPicPr>
            <a:picLocks noChangeAspect="1"/>
          </p:cNvPicPr>
          <p:nvPr/>
        </p:nvPicPr>
        <p:blipFill>
          <a:blip r:embed="rId2"/>
          <a:stretch>
            <a:fillRect/>
          </a:stretch>
        </p:blipFill>
        <p:spPr>
          <a:xfrm>
            <a:off x="3626725" y="2166650"/>
            <a:ext cx="7022573" cy="4195591"/>
          </a:xfrm>
          <a:prstGeom prst="rect">
            <a:avLst/>
          </a:prstGeom>
        </p:spPr>
      </p:pic>
    </p:spTree>
    <p:extLst>
      <p:ext uri="{BB962C8B-B14F-4D97-AF65-F5344CB8AC3E}">
        <p14:creationId xmlns:p14="http://schemas.microsoft.com/office/powerpoint/2010/main" val="1747519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a:xfrm>
            <a:off x="2875953" y="493481"/>
            <a:ext cx="8911687" cy="1280890"/>
          </a:xfrm>
        </p:spPr>
        <p:txBody>
          <a:bodyPr/>
          <a:lstStyle/>
          <a:p>
            <a:r>
              <a:rPr lang="en-US" dirty="0"/>
              <a:t>Architecture  - Object Detection</a:t>
            </a:r>
          </a:p>
        </p:txBody>
      </p:sp>
      <p:sp>
        <p:nvSpPr>
          <p:cNvPr id="6" name="Content Placeholder 5">
            <a:extLst>
              <a:ext uri="{FF2B5EF4-FFF2-40B4-BE49-F238E27FC236}">
                <a16:creationId xmlns:a16="http://schemas.microsoft.com/office/drawing/2014/main" id="{02125C30-ABBC-3DC1-C973-08C58818DD97}"/>
              </a:ext>
            </a:extLst>
          </p:cNvPr>
          <p:cNvSpPr>
            <a:spLocks noGrp="1"/>
          </p:cNvSpPr>
          <p:nvPr>
            <p:ph idx="1"/>
          </p:nvPr>
        </p:nvSpPr>
        <p:spPr>
          <a:xfrm>
            <a:off x="1970986" y="1529751"/>
            <a:ext cx="9533626" cy="4381471"/>
          </a:xfrm>
        </p:spPr>
        <p:txBody>
          <a:bodyPr vert="horz" lIns="91440" tIns="45720" rIns="91440" bIns="45720" rtlCol="0" anchor="t">
            <a:normAutofit/>
          </a:bodyPr>
          <a:lstStyle/>
          <a:p>
            <a:r>
              <a:rPr lang="en-US" b="1" u="sng" dirty="0"/>
              <a:t>Region Proposal Network</a:t>
            </a:r>
            <a:endParaRPr lang="en-US" b="1" u="sng"/>
          </a:p>
          <a:p>
            <a:pPr lvl="1">
              <a:buFont typeface="Courier New" charset="2"/>
              <a:buChar char="o"/>
            </a:pPr>
            <a:r>
              <a:rPr lang="en-US" b="1" dirty="0"/>
              <a:t>Intersection over union</a:t>
            </a:r>
          </a:p>
          <a:p>
            <a:endParaRPr lang="en-US" b="1" u="sng" dirty="0"/>
          </a:p>
        </p:txBody>
      </p:sp>
      <p:pic>
        <p:nvPicPr>
          <p:cNvPr id="3" name="Picture 2">
            <a:extLst>
              <a:ext uri="{FF2B5EF4-FFF2-40B4-BE49-F238E27FC236}">
                <a16:creationId xmlns:a16="http://schemas.microsoft.com/office/drawing/2014/main" id="{6FDB3237-A390-3A9E-8B66-9E7377392305}"/>
              </a:ext>
            </a:extLst>
          </p:cNvPr>
          <p:cNvPicPr>
            <a:picLocks noChangeAspect="1"/>
          </p:cNvPicPr>
          <p:nvPr/>
        </p:nvPicPr>
        <p:blipFill>
          <a:blip r:embed="rId2"/>
          <a:stretch>
            <a:fillRect/>
          </a:stretch>
        </p:blipFill>
        <p:spPr>
          <a:xfrm>
            <a:off x="3048000" y="2631911"/>
            <a:ext cx="7706265" cy="3276328"/>
          </a:xfrm>
          <a:prstGeom prst="rect">
            <a:avLst/>
          </a:prstGeom>
        </p:spPr>
      </p:pic>
    </p:spTree>
    <p:extLst>
      <p:ext uri="{BB962C8B-B14F-4D97-AF65-F5344CB8AC3E}">
        <p14:creationId xmlns:p14="http://schemas.microsoft.com/office/powerpoint/2010/main" val="3854551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34E18-1228-F330-81D4-E13980F416D5}"/>
              </a:ext>
            </a:extLst>
          </p:cNvPr>
          <p:cNvSpPr>
            <a:spLocks noGrp="1"/>
          </p:cNvSpPr>
          <p:nvPr>
            <p:ph type="title"/>
          </p:nvPr>
        </p:nvSpPr>
        <p:spPr>
          <a:xfrm>
            <a:off x="2592925" y="578206"/>
            <a:ext cx="8911687" cy="1280890"/>
          </a:xfrm>
        </p:spPr>
        <p:txBody>
          <a:bodyPr/>
          <a:lstStyle/>
          <a:p>
            <a:pPr algn="ctr"/>
            <a:r>
              <a:rPr lang="en-US" dirty="0"/>
              <a:t>Introduction</a:t>
            </a:r>
            <a:endParaRPr lang="en-US"/>
          </a:p>
        </p:txBody>
      </p:sp>
      <p:sp>
        <p:nvSpPr>
          <p:cNvPr id="3" name="Content Placeholder 2">
            <a:extLst>
              <a:ext uri="{FF2B5EF4-FFF2-40B4-BE49-F238E27FC236}">
                <a16:creationId xmlns:a16="http://schemas.microsoft.com/office/drawing/2014/main" id="{8BCAD25E-64E7-2710-74F5-C36028FBBF59}"/>
              </a:ext>
            </a:extLst>
          </p:cNvPr>
          <p:cNvSpPr>
            <a:spLocks noGrp="1"/>
          </p:cNvSpPr>
          <p:nvPr>
            <p:ph idx="1"/>
          </p:nvPr>
        </p:nvSpPr>
        <p:spPr>
          <a:xfrm>
            <a:off x="2589212" y="1711287"/>
            <a:ext cx="9135737" cy="2721840"/>
          </a:xfrm>
        </p:spPr>
        <p:txBody>
          <a:bodyPr vert="horz" lIns="91440" tIns="45720" rIns="91440" bIns="45720" rtlCol="0" anchor="t">
            <a:normAutofit lnSpcReduction="10000"/>
          </a:bodyPr>
          <a:lstStyle/>
          <a:p>
            <a:r>
              <a:rPr lang="en-US" dirty="0">
                <a:ea typeface="+mn-lt"/>
                <a:cs typeface="+mn-lt"/>
              </a:rPr>
              <a:t>In recent years, the advancement of computer vision techniques, particularly deep learning algorithms, has revolutionized various fields, including automotive safety and insurance assessment. </a:t>
            </a:r>
          </a:p>
          <a:p>
            <a:r>
              <a:rPr lang="en-US" dirty="0">
                <a:ea typeface="+mn-lt"/>
                <a:cs typeface="+mn-lt"/>
              </a:rPr>
              <a:t>This project proposes the implementation of Mask R-CNN (Region-based Convolutional Neural Network) for the detection and segmentation of car damages in images. </a:t>
            </a:r>
          </a:p>
          <a:p>
            <a:r>
              <a:rPr lang="en-US" dirty="0">
                <a:ea typeface="+mn-lt"/>
                <a:cs typeface="+mn-lt"/>
              </a:rPr>
              <a:t>The objective is to develop an efficient and accurate system capable of automatically identifying and delineating different types of damages such as scratches, dents, and cracks on car surfaces.</a:t>
            </a:r>
            <a:endParaRPr lang="en-US"/>
          </a:p>
        </p:txBody>
      </p:sp>
      <p:pic>
        <p:nvPicPr>
          <p:cNvPr id="4" name="Picture 3">
            <a:extLst>
              <a:ext uri="{FF2B5EF4-FFF2-40B4-BE49-F238E27FC236}">
                <a16:creationId xmlns:a16="http://schemas.microsoft.com/office/drawing/2014/main" id="{8A8C2F40-1BA6-34C9-EF06-3A5A6F8FD647}"/>
              </a:ext>
            </a:extLst>
          </p:cNvPr>
          <p:cNvPicPr>
            <a:picLocks noChangeAspect="1"/>
          </p:cNvPicPr>
          <p:nvPr/>
        </p:nvPicPr>
        <p:blipFill>
          <a:blip r:embed="rId2"/>
          <a:stretch>
            <a:fillRect/>
          </a:stretch>
        </p:blipFill>
        <p:spPr>
          <a:xfrm>
            <a:off x="4085480" y="4433772"/>
            <a:ext cx="5921450" cy="2149321"/>
          </a:xfrm>
          <a:prstGeom prst="rect">
            <a:avLst/>
          </a:prstGeom>
        </p:spPr>
      </p:pic>
    </p:spTree>
    <p:extLst>
      <p:ext uri="{BB962C8B-B14F-4D97-AF65-F5344CB8AC3E}">
        <p14:creationId xmlns:p14="http://schemas.microsoft.com/office/powerpoint/2010/main" val="3138560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a:xfrm>
            <a:off x="2875953" y="493481"/>
            <a:ext cx="8911687" cy="1280890"/>
          </a:xfrm>
        </p:spPr>
        <p:txBody>
          <a:bodyPr/>
          <a:lstStyle/>
          <a:p>
            <a:r>
              <a:rPr lang="en-US" dirty="0"/>
              <a:t>Architecture  - Object Detection</a:t>
            </a:r>
          </a:p>
        </p:txBody>
      </p:sp>
      <p:sp>
        <p:nvSpPr>
          <p:cNvPr id="6" name="Content Placeholder 5">
            <a:extLst>
              <a:ext uri="{FF2B5EF4-FFF2-40B4-BE49-F238E27FC236}">
                <a16:creationId xmlns:a16="http://schemas.microsoft.com/office/drawing/2014/main" id="{02125C30-ABBC-3DC1-C973-08C58818DD97}"/>
              </a:ext>
            </a:extLst>
          </p:cNvPr>
          <p:cNvSpPr>
            <a:spLocks noGrp="1"/>
          </p:cNvSpPr>
          <p:nvPr>
            <p:ph idx="1"/>
          </p:nvPr>
        </p:nvSpPr>
        <p:spPr>
          <a:xfrm>
            <a:off x="7222359" y="1961245"/>
            <a:ext cx="4686205" cy="4381471"/>
          </a:xfrm>
        </p:spPr>
        <p:txBody>
          <a:bodyPr vert="horz" lIns="91440" tIns="45720" rIns="91440" bIns="45720" rtlCol="0" anchor="t">
            <a:normAutofit fontScale="92500" lnSpcReduction="10000"/>
          </a:bodyPr>
          <a:lstStyle/>
          <a:p>
            <a:r>
              <a:rPr lang="en-US" b="1" u="sng" dirty="0"/>
              <a:t>Training  - Region Proposal Network</a:t>
            </a:r>
          </a:p>
          <a:p>
            <a:pPr lvl="1" indent="-342900">
              <a:buFont typeface="Courier New" charset="2"/>
              <a:buChar char="o"/>
            </a:pPr>
            <a:r>
              <a:rPr lang="en-US" dirty="0"/>
              <a:t>We need to assign a binary label (object/ background) to each anchor.</a:t>
            </a:r>
          </a:p>
          <a:p>
            <a:pPr lvl="1" indent="-342900">
              <a:buFont typeface="Courier New" charset="2"/>
              <a:buChar char="o"/>
            </a:pPr>
            <a:r>
              <a:rPr lang="en-US" dirty="0"/>
              <a:t>A positive label is assigned to two kinds of anchors:</a:t>
            </a:r>
          </a:p>
          <a:p>
            <a:pPr lvl="2" indent="-342900">
              <a:buFont typeface="Wingdings" charset="2"/>
              <a:buChar char="§"/>
            </a:pPr>
            <a:r>
              <a:rPr lang="en-US" dirty="0"/>
              <a:t>The anchors with the highest Intersection-over-Union (IOU) overlap with a ground-truth box</a:t>
            </a:r>
          </a:p>
          <a:p>
            <a:pPr lvl="2" indent="-342900">
              <a:buFont typeface="Wingdings" charset="2"/>
              <a:buChar char="§"/>
            </a:pPr>
            <a:r>
              <a:rPr lang="en-US" dirty="0"/>
              <a:t>An anchor that has an overlap higher than 0.7 with any ground-truth box.</a:t>
            </a:r>
          </a:p>
          <a:p>
            <a:pPr lvl="1" indent="-342900">
              <a:buFont typeface="Courier New" charset="2"/>
              <a:buChar char="o"/>
            </a:pPr>
            <a:r>
              <a:rPr lang="en-US" dirty="0"/>
              <a:t>A negative label is assigned to a non-positive anchor if it's IOU is lower than 0.3 for all ground truth boxes</a:t>
            </a:r>
          </a:p>
          <a:p>
            <a:pPr lvl="1" indent="-342900">
              <a:buFont typeface="Courier New" charset="2"/>
              <a:buChar char="o"/>
            </a:pPr>
            <a:r>
              <a:rPr lang="en-US" dirty="0"/>
              <a:t>Anchors that are neither positive nor negative do not contribute to the training objective (0.3&lt; IOU &lt;0.5)</a:t>
            </a:r>
          </a:p>
        </p:txBody>
      </p:sp>
      <p:pic>
        <p:nvPicPr>
          <p:cNvPr id="4" name="Picture 3">
            <a:extLst>
              <a:ext uri="{FF2B5EF4-FFF2-40B4-BE49-F238E27FC236}">
                <a16:creationId xmlns:a16="http://schemas.microsoft.com/office/drawing/2014/main" id="{2E59E158-CE33-96D9-582A-7F845E421A1A}"/>
              </a:ext>
            </a:extLst>
          </p:cNvPr>
          <p:cNvPicPr>
            <a:picLocks noChangeAspect="1"/>
          </p:cNvPicPr>
          <p:nvPr/>
        </p:nvPicPr>
        <p:blipFill>
          <a:blip r:embed="rId2"/>
          <a:stretch>
            <a:fillRect/>
          </a:stretch>
        </p:blipFill>
        <p:spPr>
          <a:xfrm>
            <a:off x="1524000" y="1477335"/>
            <a:ext cx="4939230" cy="2535401"/>
          </a:xfrm>
          <a:prstGeom prst="rect">
            <a:avLst/>
          </a:prstGeom>
        </p:spPr>
      </p:pic>
      <p:pic>
        <p:nvPicPr>
          <p:cNvPr id="5" name="Picture 4">
            <a:extLst>
              <a:ext uri="{FF2B5EF4-FFF2-40B4-BE49-F238E27FC236}">
                <a16:creationId xmlns:a16="http://schemas.microsoft.com/office/drawing/2014/main" id="{E04C57D6-C04D-9080-BB90-F73B36179091}"/>
              </a:ext>
            </a:extLst>
          </p:cNvPr>
          <p:cNvPicPr>
            <a:picLocks noChangeAspect="1"/>
          </p:cNvPicPr>
          <p:nvPr/>
        </p:nvPicPr>
        <p:blipFill>
          <a:blip r:embed="rId3"/>
          <a:stretch>
            <a:fillRect/>
          </a:stretch>
        </p:blipFill>
        <p:spPr>
          <a:xfrm>
            <a:off x="1600200" y="4154105"/>
            <a:ext cx="4924540" cy="2515863"/>
          </a:xfrm>
          <a:prstGeom prst="rect">
            <a:avLst/>
          </a:prstGeom>
        </p:spPr>
      </p:pic>
    </p:spTree>
    <p:extLst>
      <p:ext uri="{BB962C8B-B14F-4D97-AF65-F5344CB8AC3E}">
        <p14:creationId xmlns:p14="http://schemas.microsoft.com/office/powerpoint/2010/main" val="2186593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a:xfrm>
            <a:off x="2875953" y="493481"/>
            <a:ext cx="8911687" cy="1280890"/>
          </a:xfrm>
        </p:spPr>
        <p:txBody>
          <a:bodyPr/>
          <a:lstStyle/>
          <a:p>
            <a:r>
              <a:rPr lang="en-US" dirty="0"/>
              <a:t>Architecture  - Object Detection</a:t>
            </a:r>
          </a:p>
        </p:txBody>
      </p:sp>
      <p:sp>
        <p:nvSpPr>
          <p:cNvPr id="6" name="Content Placeholder 5">
            <a:extLst>
              <a:ext uri="{FF2B5EF4-FFF2-40B4-BE49-F238E27FC236}">
                <a16:creationId xmlns:a16="http://schemas.microsoft.com/office/drawing/2014/main" id="{02125C30-ABBC-3DC1-C973-08C58818DD97}"/>
              </a:ext>
            </a:extLst>
          </p:cNvPr>
          <p:cNvSpPr>
            <a:spLocks noGrp="1"/>
          </p:cNvSpPr>
          <p:nvPr>
            <p:ph idx="1"/>
          </p:nvPr>
        </p:nvSpPr>
        <p:spPr>
          <a:xfrm>
            <a:off x="1989347" y="1988787"/>
            <a:ext cx="9533626" cy="4381471"/>
          </a:xfrm>
        </p:spPr>
        <p:txBody>
          <a:bodyPr vert="horz" lIns="91440" tIns="45720" rIns="91440" bIns="45720" rtlCol="0" anchor="t">
            <a:normAutofit/>
          </a:bodyPr>
          <a:lstStyle/>
          <a:p>
            <a:r>
              <a:rPr lang="en-US" b="1" u="sng" dirty="0"/>
              <a:t>Training  - Region Proposal Network (Intuition)</a:t>
            </a:r>
          </a:p>
          <a:p>
            <a:pPr lvl="1" indent="-342900">
              <a:buFont typeface="Courier New" charset="2"/>
              <a:buChar char="o"/>
            </a:pPr>
            <a:endParaRPr lang="en-US" dirty="0"/>
          </a:p>
        </p:txBody>
      </p:sp>
      <p:pic>
        <p:nvPicPr>
          <p:cNvPr id="3" name="Picture 2">
            <a:extLst>
              <a:ext uri="{FF2B5EF4-FFF2-40B4-BE49-F238E27FC236}">
                <a16:creationId xmlns:a16="http://schemas.microsoft.com/office/drawing/2014/main" id="{227F641B-2EB6-7014-C32E-E00FF5A37646}"/>
              </a:ext>
            </a:extLst>
          </p:cNvPr>
          <p:cNvPicPr>
            <a:picLocks noChangeAspect="1"/>
          </p:cNvPicPr>
          <p:nvPr/>
        </p:nvPicPr>
        <p:blipFill>
          <a:blip r:embed="rId2"/>
          <a:stretch>
            <a:fillRect/>
          </a:stretch>
        </p:blipFill>
        <p:spPr>
          <a:xfrm>
            <a:off x="825759" y="2607325"/>
            <a:ext cx="5013686" cy="2928651"/>
          </a:xfrm>
          <a:prstGeom prst="rect">
            <a:avLst/>
          </a:prstGeom>
        </p:spPr>
      </p:pic>
      <p:pic>
        <p:nvPicPr>
          <p:cNvPr id="4" name="Picture 3">
            <a:extLst>
              <a:ext uri="{FF2B5EF4-FFF2-40B4-BE49-F238E27FC236}">
                <a16:creationId xmlns:a16="http://schemas.microsoft.com/office/drawing/2014/main" id="{2174D3FD-1D68-A14E-0ADA-354582ABCEFF}"/>
              </a:ext>
            </a:extLst>
          </p:cNvPr>
          <p:cNvPicPr>
            <a:picLocks noChangeAspect="1"/>
          </p:cNvPicPr>
          <p:nvPr/>
        </p:nvPicPr>
        <p:blipFill>
          <a:blip r:embed="rId3"/>
          <a:stretch>
            <a:fillRect/>
          </a:stretch>
        </p:blipFill>
        <p:spPr>
          <a:xfrm>
            <a:off x="6654930" y="2552240"/>
            <a:ext cx="5005683" cy="2983736"/>
          </a:xfrm>
          <a:prstGeom prst="rect">
            <a:avLst/>
          </a:prstGeom>
        </p:spPr>
      </p:pic>
    </p:spTree>
    <p:extLst>
      <p:ext uri="{BB962C8B-B14F-4D97-AF65-F5344CB8AC3E}">
        <p14:creationId xmlns:p14="http://schemas.microsoft.com/office/powerpoint/2010/main" val="2913856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a:xfrm>
            <a:off x="2875953" y="493481"/>
            <a:ext cx="8911687" cy="1280890"/>
          </a:xfrm>
        </p:spPr>
        <p:txBody>
          <a:bodyPr/>
          <a:lstStyle/>
          <a:p>
            <a:r>
              <a:rPr lang="en-US" dirty="0"/>
              <a:t>Architecture  - Object Detection</a:t>
            </a:r>
          </a:p>
        </p:txBody>
      </p:sp>
      <p:sp>
        <p:nvSpPr>
          <p:cNvPr id="6" name="Content Placeholder 5">
            <a:extLst>
              <a:ext uri="{FF2B5EF4-FFF2-40B4-BE49-F238E27FC236}">
                <a16:creationId xmlns:a16="http://schemas.microsoft.com/office/drawing/2014/main" id="{02125C30-ABBC-3DC1-C973-08C58818DD97}"/>
              </a:ext>
            </a:extLst>
          </p:cNvPr>
          <p:cNvSpPr>
            <a:spLocks noGrp="1"/>
          </p:cNvSpPr>
          <p:nvPr>
            <p:ph idx="1"/>
          </p:nvPr>
        </p:nvSpPr>
        <p:spPr>
          <a:xfrm>
            <a:off x="658143" y="1584835"/>
            <a:ext cx="9533626" cy="4381471"/>
          </a:xfrm>
        </p:spPr>
        <p:txBody>
          <a:bodyPr vert="horz" lIns="91440" tIns="45720" rIns="91440" bIns="45720" rtlCol="0" anchor="t">
            <a:normAutofit/>
          </a:bodyPr>
          <a:lstStyle/>
          <a:p>
            <a:r>
              <a:rPr lang="en-US" b="1" u="sng" dirty="0"/>
              <a:t>Region Proposal Network</a:t>
            </a:r>
            <a:endParaRPr lang="en-US" b="1" u="sng"/>
          </a:p>
          <a:p>
            <a:pPr lvl="1">
              <a:buFont typeface="Courier New" charset="2"/>
              <a:buChar char="o"/>
            </a:pPr>
            <a:r>
              <a:rPr lang="en-US" b="1" dirty="0"/>
              <a:t>Non-max Suppression (Similar to similarity search)</a:t>
            </a:r>
          </a:p>
          <a:p>
            <a:pPr lvl="2" indent="-342900">
              <a:buFont typeface="Wingdings" charset="2"/>
              <a:buChar char="§"/>
            </a:pPr>
            <a:r>
              <a:rPr lang="en-US" dirty="0"/>
              <a:t>Sort the bounding boxes with highest object probability score.</a:t>
            </a:r>
          </a:p>
          <a:p>
            <a:pPr lvl="2" indent="-342900">
              <a:buFont typeface="Wingdings" charset="2"/>
              <a:buChar char="§"/>
            </a:pPr>
            <a:r>
              <a:rPr lang="en-US" dirty="0"/>
              <a:t>Calculate the IOU of all the bounding boxes with the bounding box having highest probability score.</a:t>
            </a:r>
          </a:p>
          <a:p>
            <a:pPr lvl="2" indent="-342900">
              <a:buFont typeface="Wingdings" charset="2"/>
              <a:buChar char="§"/>
            </a:pPr>
            <a:r>
              <a:rPr lang="en-US" dirty="0"/>
              <a:t>Remove the smaller regions if the IOU is above certain threshold,</a:t>
            </a:r>
          </a:p>
          <a:p>
            <a:pPr lvl="2" indent="-342900">
              <a:buFont typeface="Wingdings" charset="2"/>
              <a:buChar char="§"/>
            </a:pPr>
            <a:r>
              <a:rPr lang="en-US" dirty="0"/>
              <a:t>Repeat the cycle with the next highest probability score.</a:t>
            </a:r>
          </a:p>
        </p:txBody>
      </p:sp>
      <p:pic>
        <p:nvPicPr>
          <p:cNvPr id="3" name="Picture 2">
            <a:extLst>
              <a:ext uri="{FF2B5EF4-FFF2-40B4-BE49-F238E27FC236}">
                <a16:creationId xmlns:a16="http://schemas.microsoft.com/office/drawing/2014/main" id="{971A4033-86B8-A881-25ED-E665EC627F1F}"/>
              </a:ext>
            </a:extLst>
          </p:cNvPr>
          <p:cNvPicPr>
            <a:picLocks noChangeAspect="1"/>
          </p:cNvPicPr>
          <p:nvPr/>
        </p:nvPicPr>
        <p:blipFill>
          <a:blip r:embed="rId2"/>
          <a:stretch>
            <a:fillRect/>
          </a:stretch>
        </p:blipFill>
        <p:spPr>
          <a:xfrm>
            <a:off x="780362" y="4221156"/>
            <a:ext cx="7078337" cy="2152243"/>
          </a:xfrm>
          <a:prstGeom prst="rect">
            <a:avLst/>
          </a:prstGeom>
        </p:spPr>
      </p:pic>
      <p:pic>
        <p:nvPicPr>
          <p:cNvPr id="4" name="Picture 3">
            <a:extLst>
              <a:ext uri="{FF2B5EF4-FFF2-40B4-BE49-F238E27FC236}">
                <a16:creationId xmlns:a16="http://schemas.microsoft.com/office/drawing/2014/main" id="{3FFD318B-FD51-7DB7-AEE0-AC3845CB0EB7}"/>
              </a:ext>
            </a:extLst>
          </p:cNvPr>
          <p:cNvPicPr>
            <a:picLocks noChangeAspect="1"/>
          </p:cNvPicPr>
          <p:nvPr/>
        </p:nvPicPr>
        <p:blipFill>
          <a:blip r:embed="rId3"/>
          <a:stretch>
            <a:fillRect/>
          </a:stretch>
        </p:blipFill>
        <p:spPr>
          <a:xfrm>
            <a:off x="8170129" y="3231614"/>
            <a:ext cx="3857336" cy="3396869"/>
          </a:xfrm>
          <a:prstGeom prst="rect">
            <a:avLst/>
          </a:prstGeom>
        </p:spPr>
      </p:pic>
    </p:spTree>
    <p:extLst>
      <p:ext uri="{BB962C8B-B14F-4D97-AF65-F5344CB8AC3E}">
        <p14:creationId xmlns:p14="http://schemas.microsoft.com/office/powerpoint/2010/main" val="2656969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a:xfrm>
            <a:off x="1810990" y="502662"/>
            <a:ext cx="9646145" cy="1280890"/>
          </a:xfrm>
        </p:spPr>
        <p:txBody>
          <a:bodyPr/>
          <a:lstStyle/>
          <a:p>
            <a:r>
              <a:rPr lang="en-US" dirty="0"/>
              <a:t>Instance Vs Semantic Segmentation</a:t>
            </a:r>
          </a:p>
        </p:txBody>
      </p:sp>
      <p:sp>
        <p:nvSpPr>
          <p:cNvPr id="6" name="Content Placeholder 5">
            <a:extLst>
              <a:ext uri="{FF2B5EF4-FFF2-40B4-BE49-F238E27FC236}">
                <a16:creationId xmlns:a16="http://schemas.microsoft.com/office/drawing/2014/main" id="{02125C30-ABBC-3DC1-C973-08C58818DD97}"/>
              </a:ext>
            </a:extLst>
          </p:cNvPr>
          <p:cNvSpPr>
            <a:spLocks noGrp="1"/>
          </p:cNvSpPr>
          <p:nvPr>
            <p:ph idx="1"/>
          </p:nvPr>
        </p:nvSpPr>
        <p:spPr>
          <a:xfrm>
            <a:off x="658143" y="1584835"/>
            <a:ext cx="9533626" cy="4381471"/>
          </a:xfrm>
        </p:spPr>
        <p:txBody>
          <a:bodyPr vert="horz" lIns="91440" tIns="45720" rIns="91440" bIns="45720" rtlCol="0" anchor="t">
            <a:normAutofit/>
          </a:bodyPr>
          <a:lstStyle/>
          <a:p>
            <a:endParaRPr lang="en-US" b="1" u="sng" dirty="0"/>
          </a:p>
          <a:p>
            <a:endParaRPr lang="en-US" b="1" u="sng" dirty="0"/>
          </a:p>
        </p:txBody>
      </p:sp>
      <p:pic>
        <p:nvPicPr>
          <p:cNvPr id="4" name="Picture 3" descr="Difference in Image Classification, Semantic Segmentation, Object  Detection, and Instance Segmentation : r/learnmachinelearning">
            <a:extLst>
              <a:ext uri="{FF2B5EF4-FFF2-40B4-BE49-F238E27FC236}">
                <a16:creationId xmlns:a16="http://schemas.microsoft.com/office/drawing/2014/main" id="{4764A3A1-79D1-40A9-A4E3-3DEAD4434767}"/>
              </a:ext>
            </a:extLst>
          </p:cNvPr>
          <p:cNvPicPr>
            <a:picLocks noChangeAspect="1"/>
          </p:cNvPicPr>
          <p:nvPr/>
        </p:nvPicPr>
        <p:blipFill>
          <a:blip r:embed="rId2"/>
          <a:stretch>
            <a:fillRect/>
          </a:stretch>
        </p:blipFill>
        <p:spPr>
          <a:xfrm>
            <a:off x="1474424" y="1466933"/>
            <a:ext cx="9169705" cy="4373990"/>
          </a:xfrm>
          <a:prstGeom prst="rect">
            <a:avLst/>
          </a:prstGeom>
        </p:spPr>
      </p:pic>
    </p:spTree>
    <p:extLst>
      <p:ext uri="{BB962C8B-B14F-4D97-AF65-F5344CB8AC3E}">
        <p14:creationId xmlns:p14="http://schemas.microsoft.com/office/powerpoint/2010/main" val="3872174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a:xfrm>
            <a:off x="2459010" y="479104"/>
            <a:ext cx="8911687" cy="1280890"/>
          </a:xfrm>
        </p:spPr>
        <p:txBody>
          <a:bodyPr/>
          <a:lstStyle/>
          <a:p>
            <a:r>
              <a:rPr lang="en-US" dirty="0"/>
              <a:t>Architecture  - Instance Segmentation</a:t>
            </a:r>
          </a:p>
        </p:txBody>
      </p:sp>
      <p:sp>
        <p:nvSpPr>
          <p:cNvPr id="6" name="Content Placeholder 5">
            <a:extLst>
              <a:ext uri="{FF2B5EF4-FFF2-40B4-BE49-F238E27FC236}">
                <a16:creationId xmlns:a16="http://schemas.microsoft.com/office/drawing/2014/main" id="{02125C30-ABBC-3DC1-C973-08C58818DD97}"/>
              </a:ext>
            </a:extLst>
          </p:cNvPr>
          <p:cNvSpPr>
            <a:spLocks noGrp="1"/>
          </p:cNvSpPr>
          <p:nvPr>
            <p:ph idx="1"/>
          </p:nvPr>
        </p:nvSpPr>
        <p:spPr>
          <a:xfrm>
            <a:off x="1989347" y="1988787"/>
            <a:ext cx="9533626" cy="4381471"/>
          </a:xfrm>
        </p:spPr>
        <p:txBody>
          <a:bodyPr vert="horz" lIns="91440" tIns="45720" rIns="91440" bIns="45720" rtlCol="0" anchor="t">
            <a:normAutofit/>
          </a:bodyPr>
          <a:lstStyle/>
          <a:p>
            <a:r>
              <a:rPr lang="en-US" b="1" u="sng" dirty="0"/>
              <a:t>Mask RCNN</a:t>
            </a:r>
          </a:p>
          <a:p>
            <a:endParaRPr lang="en-US" b="1" u="sng" dirty="0"/>
          </a:p>
        </p:txBody>
      </p:sp>
      <p:pic>
        <p:nvPicPr>
          <p:cNvPr id="5" name="Picture 4">
            <a:extLst>
              <a:ext uri="{FF2B5EF4-FFF2-40B4-BE49-F238E27FC236}">
                <a16:creationId xmlns:a16="http://schemas.microsoft.com/office/drawing/2014/main" id="{CD3EE094-32FE-F42E-1271-3A55E6805D81}"/>
              </a:ext>
            </a:extLst>
          </p:cNvPr>
          <p:cNvPicPr>
            <a:picLocks noChangeAspect="1"/>
          </p:cNvPicPr>
          <p:nvPr/>
        </p:nvPicPr>
        <p:blipFill>
          <a:blip r:embed="rId2"/>
          <a:stretch>
            <a:fillRect/>
          </a:stretch>
        </p:blipFill>
        <p:spPr>
          <a:xfrm>
            <a:off x="2328233" y="2573008"/>
            <a:ext cx="8858250" cy="3638550"/>
          </a:xfrm>
          <a:prstGeom prst="rect">
            <a:avLst/>
          </a:prstGeom>
        </p:spPr>
      </p:pic>
    </p:spTree>
    <p:extLst>
      <p:ext uri="{BB962C8B-B14F-4D97-AF65-F5344CB8AC3E}">
        <p14:creationId xmlns:p14="http://schemas.microsoft.com/office/powerpoint/2010/main" val="244063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a:xfrm>
            <a:off x="2430255" y="435972"/>
            <a:ext cx="8911687" cy="1280890"/>
          </a:xfrm>
        </p:spPr>
        <p:txBody>
          <a:bodyPr/>
          <a:lstStyle/>
          <a:p>
            <a:r>
              <a:rPr lang="en-US" dirty="0"/>
              <a:t>Architecture  - Instance Segmentation</a:t>
            </a:r>
          </a:p>
        </p:txBody>
      </p:sp>
      <p:sp>
        <p:nvSpPr>
          <p:cNvPr id="6" name="Content Placeholder 5">
            <a:extLst>
              <a:ext uri="{FF2B5EF4-FFF2-40B4-BE49-F238E27FC236}">
                <a16:creationId xmlns:a16="http://schemas.microsoft.com/office/drawing/2014/main" id="{02125C30-ABBC-3DC1-C973-08C58818DD97}"/>
              </a:ext>
            </a:extLst>
          </p:cNvPr>
          <p:cNvSpPr>
            <a:spLocks noGrp="1"/>
          </p:cNvSpPr>
          <p:nvPr>
            <p:ph idx="1"/>
          </p:nvPr>
        </p:nvSpPr>
        <p:spPr>
          <a:xfrm>
            <a:off x="1989347" y="1988787"/>
            <a:ext cx="9533626" cy="4381471"/>
          </a:xfrm>
        </p:spPr>
        <p:txBody>
          <a:bodyPr vert="horz" lIns="91440" tIns="45720" rIns="91440" bIns="45720" rtlCol="0" anchor="t">
            <a:normAutofit/>
          </a:bodyPr>
          <a:lstStyle/>
          <a:p>
            <a:r>
              <a:rPr lang="en-US" b="1" u="sng" dirty="0"/>
              <a:t>ROI Pooling (Recap)</a:t>
            </a:r>
          </a:p>
          <a:p>
            <a:endParaRPr lang="en-US" b="1" u="sng" dirty="0"/>
          </a:p>
        </p:txBody>
      </p:sp>
      <p:pic>
        <p:nvPicPr>
          <p:cNvPr id="3" name="Picture 2">
            <a:extLst>
              <a:ext uri="{FF2B5EF4-FFF2-40B4-BE49-F238E27FC236}">
                <a16:creationId xmlns:a16="http://schemas.microsoft.com/office/drawing/2014/main" id="{334A617B-5C9D-423A-3DBC-7C4026343A4A}"/>
              </a:ext>
            </a:extLst>
          </p:cNvPr>
          <p:cNvPicPr>
            <a:picLocks noChangeAspect="1"/>
          </p:cNvPicPr>
          <p:nvPr/>
        </p:nvPicPr>
        <p:blipFill>
          <a:blip r:embed="rId2"/>
          <a:stretch>
            <a:fillRect/>
          </a:stretch>
        </p:blipFill>
        <p:spPr>
          <a:xfrm>
            <a:off x="3053571" y="2670774"/>
            <a:ext cx="6343650" cy="2724150"/>
          </a:xfrm>
          <a:prstGeom prst="rect">
            <a:avLst/>
          </a:prstGeom>
        </p:spPr>
      </p:pic>
    </p:spTree>
    <p:extLst>
      <p:ext uri="{BB962C8B-B14F-4D97-AF65-F5344CB8AC3E}">
        <p14:creationId xmlns:p14="http://schemas.microsoft.com/office/powerpoint/2010/main" val="3464686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a:xfrm>
            <a:off x="2430255" y="435972"/>
            <a:ext cx="8911687" cy="1280890"/>
          </a:xfrm>
        </p:spPr>
        <p:txBody>
          <a:bodyPr/>
          <a:lstStyle/>
          <a:p>
            <a:r>
              <a:rPr lang="en-US" dirty="0"/>
              <a:t>Architecture  - Instance Segmentation</a:t>
            </a:r>
          </a:p>
        </p:txBody>
      </p:sp>
      <p:sp>
        <p:nvSpPr>
          <p:cNvPr id="6" name="Content Placeholder 5">
            <a:extLst>
              <a:ext uri="{FF2B5EF4-FFF2-40B4-BE49-F238E27FC236}">
                <a16:creationId xmlns:a16="http://schemas.microsoft.com/office/drawing/2014/main" id="{02125C30-ABBC-3DC1-C973-08C58818DD97}"/>
              </a:ext>
            </a:extLst>
          </p:cNvPr>
          <p:cNvSpPr>
            <a:spLocks noGrp="1"/>
          </p:cNvSpPr>
          <p:nvPr>
            <p:ph idx="1"/>
          </p:nvPr>
        </p:nvSpPr>
        <p:spPr>
          <a:xfrm>
            <a:off x="1989347" y="1988787"/>
            <a:ext cx="9533626" cy="4381471"/>
          </a:xfrm>
        </p:spPr>
        <p:txBody>
          <a:bodyPr vert="horz" lIns="91440" tIns="45720" rIns="91440" bIns="45720" rtlCol="0" anchor="t">
            <a:normAutofit/>
          </a:bodyPr>
          <a:lstStyle/>
          <a:p>
            <a:r>
              <a:rPr lang="en-US" b="1" u="sng" dirty="0"/>
              <a:t>ROI Align:</a:t>
            </a:r>
            <a:r>
              <a:rPr lang="en-US" dirty="0"/>
              <a:t> ROI Align performs bilinear interpolation and not quantization</a:t>
            </a:r>
            <a:endParaRPr lang="en-US" b="1" u="sng" dirty="0" err="1"/>
          </a:p>
          <a:p>
            <a:endParaRPr lang="en-US" b="1" u="sng" dirty="0"/>
          </a:p>
        </p:txBody>
      </p:sp>
      <p:pic>
        <p:nvPicPr>
          <p:cNvPr id="4" name="Picture 3">
            <a:extLst>
              <a:ext uri="{FF2B5EF4-FFF2-40B4-BE49-F238E27FC236}">
                <a16:creationId xmlns:a16="http://schemas.microsoft.com/office/drawing/2014/main" id="{26ED7B70-0BF4-D434-6EC5-3363E4D465BE}"/>
              </a:ext>
            </a:extLst>
          </p:cNvPr>
          <p:cNvPicPr>
            <a:picLocks noChangeAspect="1"/>
          </p:cNvPicPr>
          <p:nvPr/>
        </p:nvPicPr>
        <p:blipFill>
          <a:blip r:embed="rId2"/>
          <a:stretch>
            <a:fillRect/>
          </a:stretch>
        </p:blipFill>
        <p:spPr>
          <a:xfrm>
            <a:off x="3144868" y="2806731"/>
            <a:ext cx="6419850" cy="3286125"/>
          </a:xfrm>
          <a:prstGeom prst="rect">
            <a:avLst/>
          </a:prstGeom>
        </p:spPr>
      </p:pic>
    </p:spTree>
    <p:extLst>
      <p:ext uri="{BB962C8B-B14F-4D97-AF65-F5344CB8AC3E}">
        <p14:creationId xmlns:p14="http://schemas.microsoft.com/office/powerpoint/2010/main" val="1366981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a:xfrm>
            <a:off x="2430255" y="435972"/>
            <a:ext cx="8911687" cy="1280890"/>
          </a:xfrm>
        </p:spPr>
        <p:txBody>
          <a:bodyPr/>
          <a:lstStyle/>
          <a:p>
            <a:r>
              <a:rPr lang="en-US" dirty="0"/>
              <a:t>Architecture  - Instance Segmentation</a:t>
            </a:r>
          </a:p>
        </p:txBody>
      </p:sp>
      <p:sp>
        <p:nvSpPr>
          <p:cNvPr id="6" name="Content Placeholder 5">
            <a:extLst>
              <a:ext uri="{FF2B5EF4-FFF2-40B4-BE49-F238E27FC236}">
                <a16:creationId xmlns:a16="http://schemas.microsoft.com/office/drawing/2014/main" id="{02125C30-ABBC-3DC1-C973-08C58818DD97}"/>
              </a:ext>
            </a:extLst>
          </p:cNvPr>
          <p:cNvSpPr>
            <a:spLocks noGrp="1"/>
          </p:cNvSpPr>
          <p:nvPr>
            <p:ph idx="1"/>
          </p:nvPr>
        </p:nvSpPr>
        <p:spPr>
          <a:xfrm>
            <a:off x="5741838" y="1428071"/>
            <a:ext cx="6456871" cy="5143471"/>
          </a:xfrm>
        </p:spPr>
        <p:txBody>
          <a:bodyPr vert="horz" lIns="91440" tIns="45720" rIns="91440" bIns="45720" rtlCol="0" anchor="t">
            <a:normAutofit/>
          </a:bodyPr>
          <a:lstStyle/>
          <a:p>
            <a:r>
              <a:rPr lang="en-US" b="1" u="sng" dirty="0"/>
              <a:t>Mask Head :</a:t>
            </a:r>
            <a:r>
              <a:rPr lang="en-US" dirty="0"/>
              <a:t> The Mask head in Mask RCNN is responsible for generating segmentation masks for each detected object instance. After ROI Align, feature maps are used separately for segmentation.</a:t>
            </a:r>
          </a:p>
          <a:p>
            <a:pPr lvl="1" indent="-342900">
              <a:buFont typeface="Courier New" charset="2"/>
              <a:buChar char="o"/>
            </a:pPr>
            <a:r>
              <a:rPr lang="en-US" b="1" dirty="0"/>
              <a:t>Convolution Layers:</a:t>
            </a:r>
            <a:r>
              <a:rPr lang="en-US" dirty="0"/>
              <a:t> These features are passed through a series of convolutional layers. These layers help in learning spatial patterns and features relevant to segmentation.</a:t>
            </a:r>
            <a:endParaRPr lang="en-US" b="1" dirty="0"/>
          </a:p>
          <a:p>
            <a:pPr lvl="1" indent="-342900">
              <a:buFont typeface="Courier New" charset="2"/>
              <a:buChar char="o"/>
            </a:pPr>
            <a:r>
              <a:rPr lang="en-US" b="1" dirty="0"/>
              <a:t>Up-sampling layers: </a:t>
            </a:r>
            <a:r>
              <a:rPr lang="en-US" dirty="0"/>
              <a:t>The output of convolutional layers is up-sampled to match the size of the origin ROI. Up-sampling helps in increasing the resolution of the features, allowing for finer details to be captured in the mask.</a:t>
            </a:r>
            <a:endParaRPr lang="en-US"/>
          </a:p>
          <a:p>
            <a:pPr lvl="1">
              <a:buFont typeface="Courier New" charset="2"/>
              <a:buChar char="o"/>
            </a:pPr>
            <a:r>
              <a:rPr lang="en-US" b="1" dirty="0"/>
              <a:t>Binary Mask Prediction:</a:t>
            </a:r>
            <a:r>
              <a:rPr lang="en-US" dirty="0"/>
              <a:t> Finally, the up- sampled features are passed through convolutional layer with sigmoid activation function. This produces a binary mask for each ROI, where every pixel value represents the probability of that pixel belonging to the object.</a:t>
            </a:r>
          </a:p>
          <a:p>
            <a:endParaRPr lang="en-US" b="1" u="sng" dirty="0"/>
          </a:p>
        </p:txBody>
      </p:sp>
      <p:pic>
        <p:nvPicPr>
          <p:cNvPr id="3" name="Picture 2">
            <a:extLst>
              <a:ext uri="{FF2B5EF4-FFF2-40B4-BE49-F238E27FC236}">
                <a16:creationId xmlns:a16="http://schemas.microsoft.com/office/drawing/2014/main" id="{4B5021A6-99ED-9878-0A83-B9C6F71F43B7}"/>
              </a:ext>
            </a:extLst>
          </p:cNvPr>
          <p:cNvPicPr>
            <a:picLocks noChangeAspect="1"/>
          </p:cNvPicPr>
          <p:nvPr/>
        </p:nvPicPr>
        <p:blipFill>
          <a:blip r:embed="rId2"/>
          <a:stretch>
            <a:fillRect/>
          </a:stretch>
        </p:blipFill>
        <p:spPr>
          <a:xfrm>
            <a:off x="421077" y="2269018"/>
            <a:ext cx="5483885" cy="2765665"/>
          </a:xfrm>
          <a:prstGeom prst="rect">
            <a:avLst/>
          </a:prstGeom>
        </p:spPr>
      </p:pic>
    </p:spTree>
    <p:extLst>
      <p:ext uri="{BB962C8B-B14F-4D97-AF65-F5344CB8AC3E}">
        <p14:creationId xmlns:p14="http://schemas.microsoft.com/office/powerpoint/2010/main" val="2547140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a:xfrm>
            <a:off x="2430255" y="435972"/>
            <a:ext cx="8911687" cy="1280890"/>
          </a:xfrm>
        </p:spPr>
        <p:txBody>
          <a:bodyPr/>
          <a:lstStyle/>
          <a:p>
            <a:r>
              <a:rPr lang="en-US" dirty="0"/>
              <a:t>Model Results – Mask RCNN</a:t>
            </a:r>
          </a:p>
        </p:txBody>
      </p:sp>
      <p:sp>
        <p:nvSpPr>
          <p:cNvPr id="6" name="Content Placeholder 5">
            <a:extLst>
              <a:ext uri="{FF2B5EF4-FFF2-40B4-BE49-F238E27FC236}">
                <a16:creationId xmlns:a16="http://schemas.microsoft.com/office/drawing/2014/main" id="{02125C30-ABBC-3DC1-C973-08C58818DD97}"/>
              </a:ext>
            </a:extLst>
          </p:cNvPr>
          <p:cNvSpPr>
            <a:spLocks noGrp="1"/>
          </p:cNvSpPr>
          <p:nvPr>
            <p:ph idx="1"/>
          </p:nvPr>
        </p:nvSpPr>
        <p:spPr>
          <a:xfrm>
            <a:off x="1989347" y="1988787"/>
            <a:ext cx="9533626" cy="4381471"/>
          </a:xfrm>
        </p:spPr>
        <p:txBody>
          <a:bodyPr vert="horz" lIns="91440" tIns="45720" rIns="91440" bIns="45720" rtlCol="0" anchor="t">
            <a:normAutofit/>
          </a:bodyPr>
          <a:lstStyle/>
          <a:p>
            <a:endParaRPr lang="en-US" dirty="0"/>
          </a:p>
          <a:p>
            <a:endParaRPr lang="en-US" b="1" u="sng" dirty="0"/>
          </a:p>
        </p:txBody>
      </p:sp>
      <p:pic>
        <p:nvPicPr>
          <p:cNvPr id="3" name="Picture 2">
            <a:extLst>
              <a:ext uri="{FF2B5EF4-FFF2-40B4-BE49-F238E27FC236}">
                <a16:creationId xmlns:a16="http://schemas.microsoft.com/office/drawing/2014/main" id="{CA274746-28EE-ECD9-89A0-A612BB9E0E6C}"/>
              </a:ext>
            </a:extLst>
          </p:cNvPr>
          <p:cNvPicPr>
            <a:picLocks noChangeAspect="1"/>
          </p:cNvPicPr>
          <p:nvPr/>
        </p:nvPicPr>
        <p:blipFill>
          <a:blip r:embed="rId2"/>
          <a:stretch>
            <a:fillRect/>
          </a:stretch>
        </p:blipFill>
        <p:spPr>
          <a:xfrm>
            <a:off x="1609007" y="1710906"/>
            <a:ext cx="4488251" cy="4471359"/>
          </a:xfrm>
          <a:prstGeom prst="rect">
            <a:avLst/>
          </a:prstGeom>
        </p:spPr>
      </p:pic>
      <p:pic>
        <p:nvPicPr>
          <p:cNvPr id="7" name="Picture 6">
            <a:extLst>
              <a:ext uri="{FF2B5EF4-FFF2-40B4-BE49-F238E27FC236}">
                <a16:creationId xmlns:a16="http://schemas.microsoft.com/office/drawing/2014/main" id="{347D2C26-9569-B27C-D69B-8D98E51130E5}"/>
              </a:ext>
            </a:extLst>
          </p:cNvPr>
          <p:cNvPicPr>
            <a:picLocks noChangeAspect="1"/>
          </p:cNvPicPr>
          <p:nvPr/>
        </p:nvPicPr>
        <p:blipFill>
          <a:blip r:embed="rId3"/>
          <a:stretch>
            <a:fillRect/>
          </a:stretch>
        </p:blipFill>
        <p:spPr>
          <a:xfrm>
            <a:off x="6969052" y="1567131"/>
            <a:ext cx="4493669" cy="4615133"/>
          </a:xfrm>
          <a:prstGeom prst="rect">
            <a:avLst/>
          </a:prstGeom>
        </p:spPr>
      </p:pic>
    </p:spTree>
    <p:extLst>
      <p:ext uri="{BB962C8B-B14F-4D97-AF65-F5344CB8AC3E}">
        <p14:creationId xmlns:p14="http://schemas.microsoft.com/office/powerpoint/2010/main" val="3490323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a:xfrm>
            <a:off x="1898293" y="435972"/>
            <a:ext cx="9443649" cy="1280890"/>
          </a:xfrm>
        </p:spPr>
        <p:txBody>
          <a:bodyPr/>
          <a:lstStyle/>
          <a:p>
            <a:r>
              <a:rPr lang="en-US" dirty="0"/>
              <a:t>Model Results – YOLO (Transfer Learning)</a:t>
            </a:r>
          </a:p>
        </p:txBody>
      </p:sp>
      <p:sp>
        <p:nvSpPr>
          <p:cNvPr id="6" name="Content Placeholder 5">
            <a:extLst>
              <a:ext uri="{FF2B5EF4-FFF2-40B4-BE49-F238E27FC236}">
                <a16:creationId xmlns:a16="http://schemas.microsoft.com/office/drawing/2014/main" id="{02125C30-ABBC-3DC1-C973-08C58818DD97}"/>
              </a:ext>
            </a:extLst>
          </p:cNvPr>
          <p:cNvSpPr>
            <a:spLocks noGrp="1"/>
          </p:cNvSpPr>
          <p:nvPr>
            <p:ph idx="1"/>
          </p:nvPr>
        </p:nvSpPr>
        <p:spPr>
          <a:xfrm>
            <a:off x="1989347" y="1988787"/>
            <a:ext cx="9533626" cy="4381471"/>
          </a:xfrm>
        </p:spPr>
        <p:txBody>
          <a:bodyPr vert="horz" lIns="91440" tIns="45720" rIns="91440" bIns="45720" rtlCol="0" anchor="t">
            <a:normAutofit/>
          </a:bodyPr>
          <a:lstStyle/>
          <a:p>
            <a:endParaRPr lang="en-US" dirty="0"/>
          </a:p>
          <a:p>
            <a:endParaRPr lang="en-US" b="1" u="sng" dirty="0"/>
          </a:p>
        </p:txBody>
      </p:sp>
      <p:pic>
        <p:nvPicPr>
          <p:cNvPr id="3" name="Picture 2">
            <a:extLst>
              <a:ext uri="{FF2B5EF4-FFF2-40B4-BE49-F238E27FC236}">
                <a16:creationId xmlns:a16="http://schemas.microsoft.com/office/drawing/2014/main" id="{CA274746-28EE-ECD9-89A0-A612BB9E0E6C}"/>
              </a:ext>
            </a:extLst>
          </p:cNvPr>
          <p:cNvPicPr>
            <a:picLocks noChangeAspect="1"/>
          </p:cNvPicPr>
          <p:nvPr/>
        </p:nvPicPr>
        <p:blipFill>
          <a:blip r:embed="rId2"/>
          <a:stretch>
            <a:fillRect/>
          </a:stretch>
        </p:blipFill>
        <p:spPr>
          <a:xfrm>
            <a:off x="1609007" y="1710906"/>
            <a:ext cx="4488251" cy="4471359"/>
          </a:xfrm>
          <a:prstGeom prst="rect">
            <a:avLst/>
          </a:prstGeom>
        </p:spPr>
      </p:pic>
      <p:pic>
        <p:nvPicPr>
          <p:cNvPr id="5" name="Picture 4">
            <a:extLst>
              <a:ext uri="{FF2B5EF4-FFF2-40B4-BE49-F238E27FC236}">
                <a16:creationId xmlns:a16="http://schemas.microsoft.com/office/drawing/2014/main" id="{4E532C46-FD48-6308-D6FC-DAB4E6045101}"/>
              </a:ext>
            </a:extLst>
          </p:cNvPr>
          <p:cNvPicPr>
            <a:picLocks noChangeAspect="1"/>
          </p:cNvPicPr>
          <p:nvPr/>
        </p:nvPicPr>
        <p:blipFill>
          <a:blip r:embed="rId3"/>
          <a:stretch>
            <a:fillRect/>
          </a:stretch>
        </p:blipFill>
        <p:spPr>
          <a:xfrm>
            <a:off x="6940299" y="1696528"/>
            <a:ext cx="4407403" cy="4485735"/>
          </a:xfrm>
          <a:prstGeom prst="rect">
            <a:avLst/>
          </a:prstGeom>
        </p:spPr>
      </p:pic>
    </p:spTree>
    <p:extLst>
      <p:ext uri="{BB962C8B-B14F-4D97-AF65-F5344CB8AC3E}">
        <p14:creationId xmlns:p14="http://schemas.microsoft.com/office/powerpoint/2010/main" val="2550112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0403E-F7D5-09B2-6CC7-0E85BE4CDFA8}"/>
              </a:ext>
            </a:extLst>
          </p:cNvPr>
          <p:cNvSpPr>
            <a:spLocks noGrp="1"/>
          </p:cNvSpPr>
          <p:nvPr>
            <p:ph type="title"/>
          </p:nvPr>
        </p:nvSpPr>
        <p:spPr>
          <a:xfrm>
            <a:off x="1989076" y="509091"/>
            <a:ext cx="8911687" cy="1280890"/>
          </a:xfrm>
        </p:spPr>
        <p:txBody>
          <a:bodyPr/>
          <a:lstStyle/>
          <a:p>
            <a:pPr algn="ctr"/>
            <a:r>
              <a:rPr lang="en-US" dirty="0"/>
              <a:t>Data Collection </a:t>
            </a:r>
          </a:p>
        </p:txBody>
      </p:sp>
      <p:sp>
        <p:nvSpPr>
          <p:cNvPr id="3" name="Content Placeholder 2">
            <a:extLst>
              <a:ext uri="{FF2B5EF4-FFF2-40B4-BE49-F238E27FC236}">
                <a16:creationId xmlns:a16="http://schemas.microsoft.com/office/drawing/2014/main" id="{E8095D17-E14D-4AA9-2574-35F681F3DB4B}"/>
              </a:ext>
            </a:extLst>
          </p:cNvPr>
          <p:cNvSpPr>
            <a:spLocks noGrp="1"/>
          </p:cNvSpPr>
          <p:nvPr>
            <p:ph idx="1"/>
          </p:nvPr>
        </p:nvSpPr>
        <p:spPr>
          <a:xfrm>
            <a:off x="2589212" y="2564921"/>
            <a:ext cx="8915400" cy="3777622"/>
          </a:xfrm>
        </p:spPr>
        <p:txBody>
          <a:bodyPr vert="horz" lIns="91440" tIns="45720" rIns="91440" bIns="45720" rtlCol="0" anchor="t">
            <a:normAutofit/>
          </a:bodyPr>
          <a:lstStyle/>
          <a:p>
            <a:r>
              <a:rPr lang="en-US" dirty="0"/>
              <a:t>64 Car damage Images were extracted from the internet for training, validation and testing.</a:t>
            </a:r>
          </a:p>
          <a:p>
            <a:r>
              <a:rPr lang="en-US" dirty="0"/>
              <a:t>49 images were used for training and 15 were kept for validation/testing.</a:t>
            </a:r>
          </a:p>
          <a:p>
            <a:r>
              <a:rPr lang="en-US" dirty="0"/>
              <a:t>For annotating the images, 2 tools were used:</a:t>
            </a:r>
          </a:p>
          <a:p>
            <a:pPr lvl="1" indent="-342900">
              <a:buFont typeface="Courier New" charset="2"/>
              <a:buChar char="o"/>
            </a:pPr>
            <a:r>
              <a:rPr lang="en-US" dirty="0"/>
              <a:t>LabelBox for Mask RCNN</a:t>
            </a:r>
          </a:p>
          <a:p>
            <a:pPr lvl="1" indent="-342900">
              <a:buFont typeface="Courier New" charset="2"/>
              <a:buChar char="o"/>
            </a:pPr>
            <a:r>
              <a:rPr lang="en-US" dirty="0"/>
              <a:t>Roboflow for YOLO (You only look once)</a:t>
            </a:r>
          </a:p>
        </p:txBody>
      </p:sp>
    </p:spTree>
    <p:extLst>
      <p:ext uri="{BB962C8B-B14F-4D97-AF65-F5344CB8AC3E}">
        <p14:creationId xmlns:p14="http://schemas.microsoft.com/office/powerpoint/2010/main" val="3445467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a:xfrm>
            <a:off x="1898293" y="435972"/>
            <a:ext cx="9443649" cy="1280890"/>
          </a:xfrm>
        </p:spPr>
        <p:txBody>
          <a:bodyPr/>
          <a:lstStyle/>
          <a:p>
            <a:pPr algn="ctr"/>
            <a:r>
              <a:rPr lang="en-US" dirty="0"/>
              <a:t>Major Challenges &amp; Future Scope</a:t>
            </a:r>
            <a:endParaRPr lang="en-US"/>
          </a:p>
        </p:txBody>
      </p:sp>
      <p:sp>
        <p:nvSpPr>
          <p:cNvPr id="6" name="Content Placeholder 5">
            <a:extLst>
              <a:ext uri="{FF2B5EF4-FFF2-40B4-BE49-F238E27FC236}">
                <a16:creationId xmlns:a16="http://schemas.microsoft.com/office/drawing/2014/main" id="{02125C30-ABBC-3DC1-C973-08C58818DD97}"/>
              </a:ext>
            </a:extLst>
          </p:cNvPr>
          <p:cNvSpPr>
            <a:spLocks noGrp="1"/>
          </p:cNvSpPr>
          <p:nvPr>
            <p:ph idx="1"/>
          </p:nvPr>
        </p:nvSpPr>
        <p:spPr>
          <a:xfrm>
            <a:off x="1629913" y="2937692"/>
            <a:ext cx="9720531" cy="1980453"/>
          </a:xfrm>
        </p:spPr>
        <p:txBody>
          <a:bodyPr vert="horz" lIns="91440" tIns="45720" rIns="91440" bIns="45720" rtlCol="0" anchor="t">
            <a:normAutofit/>
          </a:bodyPr>
          <a:lstStyle/>
          <a:p>
            <a:r>
              <a:rPr lang="en-US" sz="2000" dirty="0">
                <a:solidFill>
                  <a:schemeClr val="tx1"/>
                </a:solidFill>
                <a:latin typeface="Century Gothic"/>
              </a:rPr>
              <a:t>This model can further be utilized to detect car damages using live video feed. </a:t>
            </a:r>
            <a:r>
              <a:rPr lang="en-US" sz="2000" b="1" dirty="0">
                <a:solidFill>
                  <a:schemeClr val="tx1"/>
                </a:solidFill>
                <a:latin typeface="Century Gothic"/>
              </a:rPr>
              <a:t>Current Challenge</a:t>
            </a:r>
            <a:r>
              <a:rPr lang="en-US" sz="2000" dirty="0">
                <a:solidFill>
                  <a:schemeClr val="tx1"/>
                </a:solidFill>
                <a:latin typeface="Century Gothic"/>
              </a:rPr>
              <a:t>: Limited computation available</a:t>
            </a:r>
          </a:p>
          <a:p>
            <a:r>
              <a:rPr lang="en-US" sz="2000" dirty="0">
                <a:solidFill>
                  <a:schemeClr val="tx1"/>
                </a:solidFill>
                <a:latin typeface="Century Gothic"/>
              </a:rPr>
              <a:t>Model can be trained on more images, conditions and epochs for better results. </a:t>
            </a:r>
            <a:r>
              <a:rPr lang="en-US" sz="2000" b="1" dirty="0">
                <a:solidFill>
                  <a:schemeClr val="tx1"/>
                </a:solidFill>
                <a:latin typeface="Century Gothic"/>
              </a:rPr>
              <a:t>Current Challenge</a:t>
            </a:r>
            <a:r>
              <a:rPr lang="en-US" sz="2000" dirty="0">
                <a:solidFill>
                  <a:schemeClr val="tx1"/>
                </a:solidFill>
                <a:latin typeface="Century Gothic"/>
              </a:rPr>
              <a:t>: Limited Data available (with annotations)</a:t>
            </a:r>
          </a:p>
          <a:p>
            <a:endParaRPr lang="en-US" dirty="0"/>
          </a:p>
          <a:p>
            <a:endParaRPr lang="en-US" b="1" u="sng" dirty="0"/>
          </a:p>
        </p:txBody>
      </p:sp>
    </p:spTree>
    <p:extLst>
      <p:ext uri="{BB962C8B-B14F-4D97-AF65-F5344CB8AC3E}">
        <p14:creationId xmlns:p14="http://schemas.microsoft.com/office/powerpoint/2010/main" val="2033248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F6036-30CE-A931-1775-4BD3002F5F7E}"/>
              </a:ext>
            </a:extLst>
          </p:cNvPr>
          <p:cNvSpPr>
            <a:spLocks noGrp="1"/>
          </p:cNvSpPr>
          <p:nvPr>
            <p:ph type="title"/>
          </p:nvPr>
        </p:nvSpPr>
        <p:spPr>
          <a:xfrm>
            <a:off x="2589212" y="2360675"/>
            <a:ext cx="8915399" cy="1468800"/>
          </a:xfrm>
        </p:spPr>
        <p:txBody>
          <a:bodyPr/>
          <a:lstStyle/>
          <a:p>
            <a:pPr algn="ctr"/>
            <a:r>
              <a:rPr lang="en-US" dirty="0"/>
              <a:t>Thank You</a:t>
            </a:r>
            <a:endParaRPr lang="en-US"/>
          </a:p>
        </p:txBody>
      </p:sp>
    </p:spTree>
    <p:extLst>
      <p:ext uri="{BB962C8B-B14F-4D97-AF65-F5344CB8AC3E}">
        <p14:creationId xmlns:p14="http://schemas.microsoft.com/office/powerpoint/2010/main" val="2215755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C1E0E-0D4A-64F6-E914-18023B886DEF}"/>
              </a:ext>
            </a:extLst>
          </p:cNvPr>
          <p:cNvSpPr>
            <a:spLocks noGrp="1"/>
          </p:cNvSpPr>
          <p:nvPr>
            <p:ph type="title"/>
          </p:nvPr>
        </p:nvSpPr>
        <p:spPr/>
        <p:txBody>
          <a:bodyPr/>
          <a:lstStyle/>
          <a:p>
            <a:pPr algn="ctr"/>
            <a:r>
              <a:rPr lang="en-US" dirty="0"/>
              <a:t>Methodology</a:t>
            </a:r>
          </a:p>
        </p:txBody>
      </p:sp>
      <p:sp>
        <p:nvSpPr>
          <p:cNvPr id="6" name="Content Placeholder 5">
            <a:extLst>
              <a:ext uri="{FF2B5EF4-FFF2-40B4-BE49-F238E27FC236}">
                <a16:creationId xmlns:a16="http://schemas.microsoft.com/office/drawing/2014/main" id="{3EBB95AE-FB26-D7D5-3781-0DB44BA97E6E}"/>
              </a:ext>
            </a:extLst>
          </p:cNvPr>
          <p:cNvSpPr>
            <a:spLocks noGrp="1"/>
          </p:cNvSpPr>
          <p:nvPr>
            <p:ph idx="1"/>
          </p:nvPr>
        </p:nvSpPr>
        <p:spPr>
          <a:xfrm>
            <a:off x="2517325" y="1601638"/>
            <a:ext cx="8915400" cy="3777622"/>
          </a:xfrm>
        </p:spPr>
        <p:txBody>
          <a:bodyPr vert="horz" lIns="91440" tIns="45720" rIns="91440" bIns="45720" rtlCol="0" anchor="t">
            <a:normAutofit/>
          </a:bodyPr>
          <a:lstStyle/>
          <a:p>
            <a:pPr>
              <a:buFont typeface="Arial" charset="2"/>
              <a:buChar char="•"/>
            </a:pPr>
            <a:r>
              <a:rPr lang="en-US" dirty="0"/>
              <a:t>To  detect and  segment the car damage on the images we are going to use Mask RCNN and a YOLO instance segmentation model.</a:t>
            </a:r>
            <a:endParaRPr lang="en-US"/>
          </a:p>
          <a:p>
            <a:pPr>
              <a:buFont typeface="Arial" charset="2"/>
              <a:buChar char="•"/>
            </a:pPr>
            <a:r>
              <a:rPr lang="en-US" dirty="0"/>
              <a:t>To achieve instance segmentation, we need to address two sub-problems.</a:t>
            </a:r>
          </a:p>
          <a:p>
            <a:pPr lvl="1">
              <a:buFont typeface="Courier New" charset="2"/>
              <a:buChar char="o"/>
            </a:pPr>
            <a:r>
              <a:rPr lang="en-US" dirty="0"/>
              <a:t>Object Detection</a:t>
            </a:r>
          </a:p>
          <a:p>
            <a:pPr lvl="1">
              <a:buFont typeface="Courier New" charset="2"/>
              <a:buChar char="o"/>
            </a:pPr>
            <a:endParaRPr lang="en-US" dirty="0"/>
          </a:p>
          <a:p>
            <a:pPr lvl="1">
              <a:buFont typeface="Courier New" charset="2"/>
              <a:buChar char="o"/>
            </a:pPr>
            <a:endParaRPr lang="en-US" dirty="0"/>
          </a:p>
          <a:p>
            <a:pPr lvl="1">
              <a:buFont typeface="Courier New" charset="2"/>
              <a:buChar char="o"/>
            </a:pPr>
            <a:endParaRPr lang="en-US" dirty="0"/>
          </a:p>
          <a:p>
            <a:pPr lvl="1">
              <a:buFont typeface="Courier New" charset="2"/>
              <a:buChar char="o"/>
            </a:pPr>
            <a:endParaRPr lang="en-US" dirty="0"/>
          </a:p>
          <a:p>
            <a:pPr lvl="1">
              <a:buFont typeface="Courier New" charset="2"/>
              <a:buChar char="o"/>
            </a:pPr>
            <a:r>
              <a:rPr lang="en-US" dirty="0"/>
              <a:t>Semantic Segmentation</a:t>
            </a:r>
          </a:p>
          <a:p>
            <a:pPr marL="457200" lvl="1" indent="0">
              <a:buNone/>
            </a:pPr>
            <a:endParaRPr lang="en-US" dirty="0"/>
          </a:p>
          <a:p>
            <a:pPr>
              <a:buFont typeface="Arial" charset="2"/>
              <a:buChar char="•"/>
            </a:pPr>
            <a:endParaRPr lang="en-US" dirty="0"/>
          </a:p>
          <a:p>
            <a:pPr>
              <a:buFont typeface="Arial" charset="2"/>
              <a:buChar char="•"/>
            </a:pPr>
            <a:endParaRPr lang="en-US" dirty="0"/>
          </a:p>
        </p:txBody>
      </p:sp>
      <p:pic>
        <p:nvPicPr>
          <p:cNvPr id="3" name="Picture 2">
            <a:extLst>
              <a:ext uri="{FF2B5EF4-FFF2-40B4-BE49-F238E27FC236}">
                <a16:creationId xmlns:a16="http://schemas.microsoft.com/office/drawing/2014/main" id="{4AE2C199-3563-4358-907F-15313C623F19}"/>
              </a:ext>
            </a:extLst>
          </p:cNvPr>
          <p:cNvPicPr>
            <a:picLocks noChangeAspect="1"/>
          </p:cNvPicPr>
          <p:nvPr/>
        </p:nvPicPr>
        <p:blipFill>
          <a:blip r:embed="rId2"/>
          <a:stretch>
            <a:fillRect/>
          </a:stretch>
        </p:blipFill>
        <p:spPr>
          <a:xfrm>
            <a:off x="4697315" y="4904681"/>
            <a:ext cx="4104275" cy="1803641"/>
          </a:xfrm>
          <a:prstGeom prst="rect">
            <a:avLst/>
          </a:prstGeom>
        </p:spPr>
      </p:pic>
      <p:pic>
        <p:nvPicPr>
          <p:cNvPr id="4" name="Picture 3">
            <a:extLst>
              <a:ext uri="{FF2B5EF4-FFF2-40B4-BE49-F238E27FC236}">
                <a16:creationId xmlns:a16="http://schemas.microsoft.com/office/drawing/2014/main" id="{89881646-11EE-45F1-A117-1106537700D2}"/>
              </a:ext>
            </a:extLst>
          </p:cNvPr>
          <p:cNvPicPr>
            <a:picLocks noChangeAspect="1"/>
          </p:cNvPicPr>
          <p:nvPr/>
        </p:nvPicPr>
        <p:blipFill>
          <a:blip r:embed="rId3"/>
          <a:stretch>
            <a:fillRect/>
          </a:stretch>
        </p:blipFill>
        <p:spPr>
          <a:xfrm>
            <a:off x="4526801" y="3122403"/>
            <a:ext cx="2060096" cy="1346440"/>
          </a:xfrm>
          <a:prstGeom prst="rect">
            <a:avLst/>
          </a:prstGeom>
        </p:spPr>
      </p:pic>
      <p:pic>
        <p:nvPicPr>
          <p:cNvPr id="5" name="Picture 4">
            <a:extLst>
              <a:ext uri="{FF2B5EF4-FFF2-40B4-BE49-F238E27FC236}">
                <a16:creationId xmlns:a16="http://schemas.microsoft.com/office/drawing/2014/main" id="{FCDDFB18-D81E-4593-34BB-D1F49B90283E}"/>
              </a:ext>
            </a:extLst>
          </p:cNvPr>
          <p:cNvPicPr>
            <a:picLocks noChangeAspect="1"/>
          </p:cNvPicPr>
          <p:nvPr/>
        </p:nvPicPr>
        <p:blipFill>
          <a:blip r:embed="rId4"/>
          <a:stretch>
            <a:fillRect/>
          </a:stretch>
        </p:blipFill>
        <p:spPr>
          <a:xfrm>
            <a:off x="6931145" y="3127345"/>
            <a:ext cx="1622126" cy="1365310"/>
          </a:xfrm>
          <a:prstGeom prst="rect">
            <a:avLst/>
          </a:prstGeom>
        </p:spPr>
      </p:pic>
    </p:spTree>
    <p:extLst>
      <p:ext uri="{BB962C8B-B14F-4D97-AF65-F5344CB8AC3E}">
        <p14:creationId xmlns:p14="http://schemas.microsoft.com/office/powerpoint/2010/main" val="2033282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1A3C9-503D-197C-2E43-2DDE7EF122BE}"/>
              </a:ext>
            </a:extLst>
          </p:cNvPr>
          <p:cNvSpPr>
            <a:spLocks noGrp="1"/>
          </p:cNvSpPr>
          <p:nvPr>
            <p:ph type="title"/>
          </p:nvPr>
        </p:nvSpPr>
        <p:spPr/>
        <p:txBody>
          <a:bodyPr/>
          <a:lstStyle/>
          <a:p>
            <a:pPr algn="ctr"/>
            <a:r>
              <a:rPr lang="en-US" dirty="0"/>
              <a:t>Architecture – Object Detection</a:t>
            </a:r>
          </a:p>
        </p:txBody>
      </p:sp>
      <p:sp>
        <p:nvSpPr>
          <p:cNvPr id="3" name="Content Placeholder 2">
            <a:extLst>
              <a:ext uri="{FF2B5EF4-FFF2-40B4-BE49-F238E27FC236}">
                <a16:creationId xmlns:a16="http://schemas.microsoft.com/office/drawing/2014/main" id="{175D25CB-732B-B75A-C49C-448B87C2F684}"/>
              </a:ext>
            </a:extLst>
          </p:cNvPr>
          <p:cNvSpPr>
            <a:spLocks noGrp="1"/>
          </p:cNvSpPr>
          <p:nvPr>
            <p:ph idx="1"/>
          </p:nvPr>
        </p:nvSpPr>
        <p:spPr>
          <a:xfrm>
            <a:off x="2589212" y="1716657"/>
            <a:ext cx="8915400" cy="4194565"/>
          </a:xfrm>
        </p:spPr>
        <p:txBody>
          <a:bodyPr vert="horz" lIns="91440" tIns="45720" rIns="91440" bIns="45720" rtlCol="0" anchor="t">
            <a:normAutofit fontScale="92500" lnSpcReduction="10000"/>
          </a:bodyPr>
          <a:lstStyle/>
          <a:p>
            <a:r>
              <a:rPr lang="en-US" b="1" u="sng" dirty="0"/>
              <a:t>Sliding Window for object detection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With the sliding approach, the number of regions that we need to check using a CNN model is too high and not feasible</a:t>
            </a:r>
          </a:p>
        </p:txBody>
      </p:sp>
      <p:pic>
        <p:nvPicPr>
          <p:cNvPr id="4" name="Picture 3">
            <a:extLst>
              <a:ext uri="{FF2B5EF4-FFF2-40B4-BE49-F238E27FC236}">
                <a16:creationId xmlns:a16="http://schemas.microsoft.com/office/drawing/2014/main" id="{C0402E3E-74FE-0AD9-2410-52D61D548AB4}"/>
              </a:ext>
            </a:extLst>
          </p:cNvPr>
          <p:cNvPicPr>
            <a:picLocks noChangeAspect="1"/>
          </p:cNvPicPr>
          <p:nvPr/>
        </p:nvPicPr>
        <p:blipFill>
          <a:blip r:embed="rId2"/>
          <a:stretch>
            <a:fillRect/>
          </a:stretch>
        </p:blipFill>
        <p:spPr>
          <a:xfrm>
            <a:off x="2767244" y="2104731"/>
            <a:ext cx="8124825" cy="3076575"/>
          </a:xfrm>
          <a:prstGeom prst="rect">
            <a:avLst/>
          </a:prstGeom>
        </p:spPr>
      </p:pic>
    </p:spTree>
    <p:extLst>
      <p:ext uri="{BB962C8B-B14F-4D97-AF65-F5344CB8AC3E}">
        <p14:creationId xmlns:p14="http://schemas.microsoft.com/office/powerpoint/2010/main" val="2577378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1426A-238C-BEAC-34CE-0A2AD69C1679}"/>
              </a:ext>
            </a:extLst>
          </p:cNvPr>
          <p:cNvSpPr>
            <a:spLocks noGrp="1"/>
          </p:cNvSpPr>
          <p:nvPr>
            <p:ph type="title"/>
          </p:nvPr>
        </p:nvSpPr>
        <p:spPr/>
        <p:txBody>
          <a:bodyPr/>
          <a:lstStyle/>
          <a:p>
            <a:pPr algn="ctr"/>
            <a:r>
              <a:rPr lang="en-US" dirty="0"/>
              <a:t>Architecture – Object Detection</a:t>
            </a:r>
            <a:endParaRPr lang="en-US"/>
          </a:p>
        </p:txBody>
      </p:sp>
      <p:sp>
        <p:nvSpPr>
          <p:cNvPr id="3" name="Content Placeholder 2">
            <a:extLst>
              <a:ext uri="{FF2B5EF4-FFF2-40B4-BE49-F238E27FC236}">
                <a16:creationId xmlns:a16="http://schemas.microsoft.com/office/drawing/2014/main" id="{F12AD43F-B110-1C0D-0362-E0BB5E436588}"/>
              </a:ext>
            </a:extLst>
          </p:cNvPr>
          <p:cNvSpPr>
            <a:spLocks noGrp="1"/>
          </p:cNvSpPr>
          <p:nvPr>
            <p:ph idx="1"/>
          </p:nvPr>
        </p:nvSpPr>
        <p:spPr/>
        <p:txBody>
          <a:bodyPr vert="horz" lIns="91440" tIns="45720" rIns="91440" bIns="45720" rtlCol="0" anchor="t">
            <a:normAutofit/>
          </a:bodyPr>
          <a:lstStyle/>
          <a:p>
            <a:r>
              <a:rPr lang="en-US" b="1" u="sng" dirty="0"/>
              <a:t>RCNN</a:t>
            </a:r>
            <a:r>
              <a:rPr lang="en-US" u="sng" dirty="0"/>
              <a:t> </a:t>
            </a:r>
            <a:r>
              <a:rPr lang="en-US" b="1" u="sng" dirty="0"/>
              <a:t>(Region based Convolutional Neural Network)</a:t>
            </a:r>
          </a:p>
          <a:p>
            <a:endParaRPr lang="en-US" b="1" u="sng" dirty="0"/>
          </a:p>
        </p:txBody>
      </p:sp>
      <p:pic>
        <p:nvPicPr>
          <p:cNvPr id="6" name="Picture 5" descr="Object Detection Explained: R-CNN | by Ching (Chingis) | Towards Data  Science">
            <a:extLst>
              <a:ext uri="{FF2B5EF4-FFF2-40B4-BE49-F238E27FC236}">
                <a16:creationId xmlns:a16="http://schemas.microsoft.com/office/drawing/2014/main" id="{4D82F9CD-37F7-18C7-2601-95F87C74FE16}"/>
              </a:ext>
            </a:extLst>
          </p:cNvPr>
          <p:cNvPicPr>
            <a:picLocks noChangeAspect="1"/>
          </p:cNvPicPr>
          <p:nvPr/>
        </p:nvPicPr>
        <p:blipFill>
          <a:blip r:embed="rId2"/>
          <a:stretch>
            <a:fillRect/>
          </a:stretch>
        </p:blipFill>
        <p:spPr>
          <a:xfrm>
            <a:off x="2896280" y="2732994"/>
            <a:ext cx="8467725" cy="3133725"/>
          </a:xfrm>
          <a:prstGeom prst="rect">
            <a:avLst/>
          </a:prstGeom>
        </p:spPr>
      </p:pic>
    </p:spTree>
    <p:extLst>
      <p:ext uri="{BB962C8B-B14F-4D97-AF65-F5344CB8AC3E}">
        <p14:creationId xmlns:p14="http://schemas.microsoft.com/office/powerpoint/2010/main" val="1445772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678B0-50DC-1D07-2A26-2C268F1279D3}"/>
              </a:ext>
            </a:extLst>
          </p:cNvPr>
          <p:cNvSpPr>
            <a:spLocks noGrp="1"/>
          </p:cNvSpPr>
          <p:nvPr>
            <p:ph type="title"/>
          </p:nvPr>
        </p:nvSpPr>
        <p:spPr/>
        <p:txBody>
          <a:bodyPr/>
          <a:lstStyle/>
          <a:p>
            <a:r>
              <a:rPr lang="en-US" dirty="0"/>
              <a:t>Architecture – Object Detection</a:t>
            </a:r>
          </a:p>
        </p:txBody>
      </p:sp>
      <p:sp>
        <p:nvSpPr>
          <p:cNvPr id="3" name="Content Placeholder 2">
            <a:extLst>
              <a:ext uri="{FF2B5EF4-FFF2-40B4-BE49-F238E27FC236}">
                <a16:creationId xmlns:a16="http://schemas.microsoft.com/office/drawing/2014/main" id="{174E7179-C27A-7054-7DBD-DCA776FF0AFF}"/>
              </a:ext>
            </a:extLst>
          </p:cNvPr>
          <p:cNvSpPr>
            <a:spLocks noGrp="1"/>
          </p:cNvSpPr>
          <p:nvPr>
            <p:ph idx="1"/>
          </p:nvPr>
        </p:nvSpPr>
        <p:spPr>
          <a:xfrm>
            <a:off x="288835" y="2133600"/>
            <a:ext cx="5047890" cy="4093923"/>
          </a:xfrm>
        </p:spPr>
        <p:txBody>
          <a:bodyPr vert="horz" lIns="91440" tIns="45720" rIns="91440" bIns="45720" rtlCol="0" anchor="t">
            <a:normAutofit lnSpcReduction="10000"/>
          </a:bodyPr>
          <a:lstStyle/>
          <a:p>
            <a:r>
              <a:rPr lang="en-US" b="1" u="sng"/>
              <a:t>Selective Search Algorithm for RCNN</a:t>
            </a:r>
            <a:endParaRPr lang="en-US"/>
          </a:p>
          <a:p>
            <a:pPr lvl="1">
              <a:buFont typeface="Courier New"/>
              <a:buChar char="o"/>
            </a:pPr>
            <a:r>
              <a:rPr lang="en-US" dirty="0"/>
              <a:t>Generate initial sub-segmentation of input image using the method "Efficient Graph-based Image segmentation"</a:t>
            </a:r>
          </a:p>
          <a:p>
            <a:pPr lvl="1">
              <a:buFont typeface="Courier New"/>
              <a:buChar char="o"/>
            </a:pPr>
            <a:r>
              <a:rPr lang="en-US" dirty="0"/>
              <a:t>Recursively combine the smaller region into larger ones. We use the greedy algorithm to combine similar regions to make larger regions. The algorithm follows the following steps - </a:t>
            </a:r>
          </a:p>
          <a:p>
            <a:pPr marL="1257300" lvl="2" indent="-342900">
              <a:buAutoNum type="arabicPeriod"/>
            </a:pPr>
            <a:r>
              <a:rPr lang="en-US" dirty="0"/>
              <a:t>From set of regions, choose two that are most similar.</a:t>
            </a:r>
          </a:p>
          <a:p>
            <a:pPr marL="1257300" lvl="2" indent="-342900">
              <a:buAutoNum type="arabicPeriod"/>
            </a:pPr>
            <a:r>
              <a:rPr lang="en-US" dirty="0"/>
              <a:t>Combine them into a single, larger region.</a:t>
            </a:r>
          </a:p>
          <a:p>
            <a:pPr marL="1257300" lvl="2" indent="-342900">
              <a:buAutoNum type="arabicPeriod"/>
            </a:pPr>
            <a:r>
              <a:rPr lang="en-US" dirty="0"/>
              <a:t>Repeat the above steps for multiple iterations</a:t>
            </a:r>
          </a:p>
        </p:txBody>
      </p:sp>
      <p:pic>
        <p:nvPicPr>
          <p:cNvPr id="4" name="Picture 3">
            <a:extLst>
              <a:ext uri="{FF2B5EF4-FFF2-40B4-BE49-F238E27FC236}">
                <a16:creationId xmlns:a16="http://schemas.microsoft.com/office/drawing/2014/main" id="{54E355C2-3597-AD41-14A9-08A5963F9D7C}"/>
              </a:ext>
            </a:extLst>
          </p:cNvPr>
          <p:cNvPicPr>
            <a:picLocks noChangeAspect="1"/>
          </p:cNvPicPr>
          <p:nvPr/>
        </p:nvPicPr>
        <p:blipFill>
          <a:blip r:embed="rId2"/>
          <a:stretch>
            <a:fillRect/>
          </a:stretch>
        </p:blipFill>
        <p:spPr>
          <a:xfrm>
            <a:off x="5328248" y="2466554"/>
            <a:ext cx="6653841" cy="3046326"/>
          </a:xfrm>
          <a:prstGeom prst="rect">
            <a:avLst/>
          </a:prstGeom>
        </p:spPr>
      </p:pic>
      <p:sp>
        <p:nvSpPr>
          <p:cNvPr id="5" name="TextBox 4">
            <a:extLst>
              <a:ext uri="{FF2B5EF4-FFF2-40B4-BE49-F238E27FC236}">
                <a16:creationId xmlns:a16="http://schemas.microsoft.com/office/drawing/2014/main" id="{266DCC3C-2741-E044-779E-45C713DC70F7}"/>
              </a:ext>
            </a:extLst>
          </p:cNvPr>
          <p:cNvSpPr txBox="1"/>
          <p:nvPr/>
        </p:nvSpPr>
        <p:spPr>
          <a:xfrm>
            <a:off x="5431692" y="5763846"/>
            <a:ext cx="66430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Similarity search consider 4 types of similarity when combing – Color, Texture, Size and Fill</a:t>
            </a:r>
          </a:p>
        </p:txBody>
      </p:sp>
    </p:spTree>
    <p:extLst>
      <p:ext uri="{BB962C8B-B14F-4D97-AF65-F5344CB8AC3E}">
        <p14:creationId xmlns:p14="http://schemas.microsoft.com/office/powerpoint/2010/main" val="2784212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p:txBody>
          <a:bodyPr/>
          <a:lstStyle/>
          <a:p>
            <a:r>
              <a:rPr lang="en-US" dirty="0"/>
              <a:t>Architecture  - Object Detection</a:t>
            </a:r>
          </a:p>
        </p:txBody>
      </p:sp>
      <p:sp>
        <p:nvSpPr>
          <p:cNvPr id="3" name="Content Placeholder 2">
            <a:extLst>
              <a:ext uri="{FF2B5EF4-FFF2-40B4-BE49-F238E27FC236}">
                <a16:creationId xmlns:a16="http://schemas.microsoft.com/office/drawing/2014/main" id="{28EC6CDD-9F3C-5BE6-6F98-B33300388BBC}"/>
              </a:ext>
            </a:extLst>
          </p:cNvPr>
          <p:cNvSpPr>
            <a:spLocks noGrp="1"/>
          </p:cNvSpPr>
          <p:nvPr>
            <p:ph idx="1"/>
          </p:nvPr>
        </p:nvSpPr>
        <p:spPr>
          <a:xfrm>
            <a:off x="1022080" y="1601638"/>
            <a:ext cx="10770079" cy="5129093"/>
          </a:xfrm>
        </p:spPr>
        <p:txBody>
          <a:bodyPr vert="horz" lIns="91440" tIns="45720" rIns="91440" bIns="45720" rtlCol="0" anchor="t">
            <a:normAutofit/>
          </a:bodyPr>
          <a:lstStyle/>
          <a:p>
            <a:r>
              <a:rPr lang="en-US" b="1" u="sng" dirty="0"/>
              <a:t>Drawbacks of RCNN</a:t>
            </a:r>
          </a:p>
          <a:p>
            <a:pPr lvl="1">
              <a:buFont typeface="Courier New" charset="2"/>
              <a:buChar char="o"/>
            </a:pPr>
            <a:r>
              <a:rPr lang="en-US" dirty="0"/>
              <a:t>Region Proposal method is not a learning algorithm.</a:t>
            </a:r>
          </a:p>
          <a:p>
            <a:pPr lvl="1">
              <a:buFont typeface="Courier New" charset="2"/>
              <a:buChar char="o"/>
            </a:pPr>
            <a:r>
              <a:rPr lang="en-US" dirty="0"/>
              <a:t>Since, every region proposals are warped, the region proposals might lose its original features.</a:t>
            </a:r>
          </a:p>
          <a:p>
            <a:pPr lvl="1">
              <a:buFont typeface="Courier New" charset="2"/>
              <a:buChar char="o"/>
            </a:pPr>
            <a:r>
              <a:rPr lang="en-US" dirty="0"/>
              <a:t>Can't be used for real time inference. Takes a long time to train.</a:t>
            </a:r>
          </a:p>
          <a:p>
            <a:r>
              <a:rPr lang="en-US" b="1" u="sng" dirty="0"/>
              <a:t>Fast RCNN</a:t>
            </a:r>
          </a:p>
          <a:p>
            <a:endParaRPr lang="en-US" b="1" u="sng" dirty="0"/>
          </a:p>
        </p:txBody>
      </p:sp>
      <p:pic>
        <p:nvPicPr>
          <p:cNvPr id="4" name="Picture 3">
            <a:extLst>
              <a:ext uri="{FF2B5EF4-FFF2-40B4-BE49-F238E27FC236}">
                <a16:creationId xmlns:a16="http://schemas.microsoft.com/office/drawing/2014/main" id="{201E5FC9-F439-BEF0-C45D-3FE6AB687C23}"/>
              </a:ext>
            </a:extLst>
          </p:cNvPr>
          <p:cNvPicPr>
            <a:picLocks noChangeAspect="1"/>
          </p:cNvPicPr>
          <p:nvPr/>
        </p:nvPicPr>
        <p:blipFill>
          <a:blip r:embed="rId2"/>
          <a:stretch>
            <a:fillRect/>
          </a:stretch>
        </p:blipFill>
        <p:spPr>
          <a:xfrm>
            <a:off x="1811547" y="3548314"/>
            <a:ext cx="8842075" cy="3197560"/>
          </a:xfrm>
          <a:prstGeom prst="rect">
            <a:avLst/>
          </a:prstGeom>
        </p:spPr>
      </p:pic>
    </p:spTree>
    <p:extLst>
      <p:ext uri="{BB962C8B-B14F-4D97-AF65-F5344CB8AC3E}">
        <p14:creationId xmlns:p14="http://schemas.microsoft.com/office/powerpoint/2010/main" val="1607893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04E3-98DE-B31F-D214-EF7B8B2B3896}"/>
              </a:ext>
            </a:extLst>
          </p:cNvPr>
          <p:cNvSpPr>
            <a:spLocks noGrp="1"/>
          </p:cNvSpPr>
          <p:nvPr>
            <p:ph type="title"/>
          </p:nvPr>
        </p:nvSpPr>
        <p:spPr/>
        <p:txBody>
          <a:bodyPr/>
          <a:lstStyle/>
          <a:p>
            <a:r>
              <a:rPr lang="en-US" dirty="0"/>
              <a:t>Architecture  - Object Detection</a:t>
            </a:r>
          </a:p>
        </p:txBody>
      </p:sp>
      <p:sp>
        <p:nvSpPr>
          <p:cNvPr id="3" name="Content Placeholder 2">
            <a:extLst>
              <a:ext uri="{FF2B5EF4-FFF2-40B4-BE49-F238E27FC236}">
                <a16:creationId xmlns:a16="http://schemas.microsoft.com/office/drawing/2014/main" id="{28EC6CDD-9F3C-5BE6-6F98-B33300388BBC}"/>
              </a:ext>
            </a:extLst>
          </p:cNvPr>
          <p:cNvSpPr>
            <a:spLocks noGrp="1"/>
          </p:cNvSpPr>
          <p:nvPr>
            <p:ph idx="1"/>
          </p:nvPr>
        </p:nvSpPr>
        <p:spPr/>
        <p:txBody>
          <a:bodyPr vert="horz" lIns="91440" tIns="45720" rIns="91440" bIns="45720" rtlCol="0" anchor="t">
            <a:normAutofit/>
          </a:bodyPr>
          <a:lstStyle/>
          <a:p>
            <a:r>
              <a:rPr lang="en-US" b="1" u="sng" dirty="0"/>
              <a:t>ROI Projection</a:t>
            </a:r>
          </a:p>
          <a:p>
            <a:pPr lvl="1">
              <a:buFont typeface="Courier New" charset="2"/>
              <a:buChar char="o"/>
            </a:pPr>
            <a:r>
              <a:rPr lang="en-US" dirty="0"/>
              <a:t>Run the region proposal algorithm on the input image and project the resulting region coordinates in the feature map</a:t>
            </a:r>
          </a:p>
          <a:p>
            <a:pPr marL="457200" lvl="1" indent="0">
              <a:buNone/>
            </a:pPr>
            <a:endParaRPr lang="en-US" dirty="0"/>
          </a:p>
        </p:txBody>
      </p:sp>
      <p:pic>
        <p:nvPicPr>
          <p:cNvPr id="4" name="Picture 3">
            <a:extLst>
              <a:ext uri="{FF2B5EF4-FFF2-40B4-BE49-F238E27FC236}">
                <a16:creationId xmlns:a16="http://schemas.microsoft.com/office/drawing/2014/main" id="{3431D60C-038E-1043-C415-CCDAF0A805CD}"/>
              </a:ext>
            </a:extLst>
          </p:cNvPr>
          <p:cNvPicPr>
            <a:picLocks noChangeAspect="1"/>
          </p:cNvPicPr>
          <p:nvPr/>
        </p:nvPicPr>
        <p:blipFill>
          <a:blip r:embed="rId2"/>
          <a:stretch>
            <a:fillRect/>
          </a:stretch>
        </p:blipFill>
        <p:spPr>
          <a:xfrm>
            <a:off x="2487283" y="3293072"/>
            <a:ext cx="9115246" cy="3089817"/>
          </a:xfrm>
          <a:prstGeom prst="rect">
            <a:avLst/>
          </a:prstGeom>
        </p:spPr>
      </p:pic>
    </p:spTree>
    <p:extLst>
      <p:ext uri="{BB962C8B-B14F-4D97-AF65-F5344CB8AC3E}">
        <p14:creationId xmlns:p14="http://schemas.microsoft.com/office/powerpoint/2010/main" val="162519226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Wisp</vt:lpstr>
      <vt:lpstr>Car Damage Detection</vt:lpstr>
      <vt:lpstr>Introduction</vt:lpstr>
      <vt:lpstr>Data Collection </vt:lpstr>
      <vt:lpstr>Methodology</vt:lpstr>
      <vt:lpstr>Architecture – Object Detection</vt:lpstr>
      <vt:lpstr>Architecture – Object Detection</vt:lpstr>
      <vt:lpstr>Architecture – Object Detection</vt:lpstr>
      <vt:lpstr>Architecture  - Object Detection</vt:lpstr>
      <vt:lpstr>Architecture  - Object Detection</vt:lpstr>
      <vt:lpstr>Architecture  - Object Detection</vt:lpstr>
      <vt:lpstr>Architecture  - Object Detection</vt:lpstr>
      <vt:lpstr>Architecture  - Object Detection</vt:lpstr>
      <vt:lpstr>Architecture  - Object Detection</vt:lpstr>
      <vt:lpstr>Architecture  - Object Detection</vt:lpstr>
      <vt:lpstr>Architecture  - Object Detection</vt:lpstr>
      <vt:lpstr>Architecture  - Object Detection</vt:lpstr>
      <vt:lpstr>Architecture  - Object Detection</vt:lpstr>
      <vt:lpstr>Architecture  - Object Detection</vt:lpstr>
      <vt:lpstr>Architecture  - Object Detection</vt:lpstr>
      <vt:lpstr>Architecture  - Object Detection</vt:lpstr>
      <vt:lpstr>Architecture  - Object Detection</vt:lpstr>
      <vt:lpstr>Architecture  - Object Detection</vt:lpstr>
      <vt:lpstr>Instance Vs Semantic Segmentation</vt:lpstr>
      <vt:lpstr>Architecture  - Instance Segmentation</vt:lpstr>
      <vt:lpstr>Architecture  - Instance Segmentation</vt:lpstr>
      <vt:lpstr>Architecture  - Instance Segmentation</vt:lpstr>
      <vt:lpstr>Architecture  - Instance Segmentation</vt:lpstr>
      <vt:lpstr>Model Results – Mask RCNN</vt:lpstr>
      <vt:lpstr>Model Results – YOLO (Transfer Learning)</vt:lpstr>
      <vt:lpstr>Major Challenges &amp; 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902</cp:revision>
  <dcterms:created xsi:type="dcterms:W3CDTF">2024-03-30T15:14:18Z</dcterms:created>
  <dcterms:modified xsi:type="dcterms:W3CDTF">2024-03-31T15:43:30Z</dcterms:modified>
</cp:coreProperties>
</file>